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34"/>
  </p:handoutMasterIdLst>
  <p:sldIdLst>
    <p:sldId id="256" r:id="rId4"/>
    <p:sldId id="262" r:id="rId5"/>
    <p:sldId id="264" r:id="rId6"/>
    <p:sldId id="261" r:id="rId7"/>
    <p:sldId id="278" r:id="rId8"/>
    <p:sldId id="291" r:id="rId9"/>
    <p:sldId id="298" r:id="rId10"/>
    <p:sldId id="299" r:id="rId11"/>
    <p:sldId id="300" r:id="rId12"/>
    <p:sldId id="301" r:id="rId13"/>
    <p:sldId id="302" r:id="rId14"/>
    <p:sldId id="279" r:id="rId15"/>
    <p:sldId id="287" r:id="rId16"/>
    <p:sldId id="288" r:id="rId17"/>
    <p:sldId id="289" r:id="rId18"/>
    <p:sldId id="290" r:id="rId19"/>
    <p:sldId id="281" r:id="rId20"/>
    <p:sldId id="292" r:id="rId21"/>
    <p:sldId id="293" r:id="rId22"/>
    <p:sldId id="294" r:id="rId23"/>
    <p:sldId id="295" r:id="rId24"/>
    <p:sldId id="282" r:id="rId25"/>
    <p:sldId id="296" r:id="rId26"/>
    <p:sldId id="297" r:id="rId27"/>
    <p:sldId id="283" r:id="rId28"/>
    <p:sldId id="285" r:id="rId29"/>
    <p:sldId id="286" r:id="rId30"/>
    <p:sldId id="303" r:id="rId31"/>
    <p:sldId id="284" r:id="rId32"/>
    <p:sldId id="276" r:id="rId33"/>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07DD4-BBD9-4416-8E91-B297635992B2}" v="1442" dt="2021-11-11T11:28:18.630"/>
    <p1510:client id="{49CCC3BC-CCF1-5746-9EA2-7324048F4C1E}" v="484" dt="2021-11-11T11:25:24.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autoAdjust="0"/>
    <p:restoredTop sz="94660"/>
  </p:normalViewPr>
  <p:slideViewPr>
    <p:cSldViewPr snapToGrid="0">
      <p:cViewPr varScale="1">
        <p:scale>
          <a:sx n="121" d="100"/>
          <a:sy n="121" d="100"/>
        </p:scale>
        <p:origin x="200" y="304"/>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6/11/relationships/changesInfo" Target="changesInfos/changesInfo1.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staf Delport" userId="bf891f7fd4777d4e" providerId="LiveId" clId="{49CCC3BC-CCF1-5746-9EA2-7324048F4C1E}"/>
    <pc:docChg chg="custSel addSld modSld">
      <pc:chgData name="Gustaf Delport" userId="bf891f7fd4777d4e" providerId="LiveId" clId="{49CCC3BC-CCF1-5746-9EA2-7324048F4C1E}" dt="2021-11-11T11:25:24.669" v="582" actId="478"/>
      <pc:docMkLst>
        <pc:docMk/>
      </pc:docMkLst>
      <pc:sldChg chg="modSp mod">
        <pc:chgData name="Gustaf Delport" userId="bf891f7fd4777d4e" providerId="LiveId" clId="{49CCC3BC-CCF1-5746-9EA2-7324048F4C1E}" dt="2021-11-11T11:15:40.013" v="376" actId="20577"/>
        <pc:sldMkLst>
          <pc:docMk/>
          <pc:sldMk cId="545688175" sldId="264"/>
        </pc:sldMkLst>
        <pc:spChg chg="mod">
          <ac:chgData name="Gustaf Delport" userId="bf891f7fd4777d4e" providerId="LiveId" clId="{49CCC3BC-CCF1-5746-9EA2-7324048F4C1E}" dt="2021-11-11T11:15:40.013" v="376" actId="20577"/>
          <ac:spMkLst>
            <pc:docMk/>
            <pc:sldMk cId="545688175" sldId="264"/>
            <ac:spMk id="48" creationId="{FA819A42-D98F-485D-8008-ABDD3DFEEA53}"/>
          </ac:spMkLst>
        </pc:spChg>
        <pc:spChg chg="mod">
          <ac:chgData name="Gustaf Delport" userId="bf891f7fd4777d4e" providerId="LiveId" clId="{49CCC3BC-CCF1-5746-9EA2-7324048F4C1E}" dt="2021-11-11T11:15:03.215" v="300" actId="20577"/>
          <ac:spMkLst>
            <pc:docMk/>
            <pc:sldMk cId="545688175" sldId="264"/>
            <ac:spMk id="53" creationId="{0F26477C-3F65-4984-8450-FF145BA90E11}"/>
          </ac:spMkLst>
        </pc:spChg>
        <pc:spChg chg="mod">
          <ac:chgData name="Gustaf Delport" userId="bf891f7fd4777d4e" providerId="LiveId" clId="{49CCC3BC-CCF1-5746-9EA2-7324048F4C1E}" dt="2021-11-11T11:15:25.106" v="346" actId="20577"/>
          <ac:spMkLst>
            <pc:docMk/>
            <pc:sldMk cId="545688175" sldId="264"/>
            <ac:spMk id="71" creationId="{D3E8B473-4AD4-45CF-8E60-0CD7A46B3560}"/>
          </ac:spMkLst>
        </pc:spChg>
        <pc:spChg chg="mod">
          <ac:chgData name="Gustaf Delport" userId="bf891f7fd4777d4e" providerId="LiveId" clId="{49CCC3BC-CCF1-5746-9EA2-7324048F4C1E}" dt="2021-11-11T11:14:49.374" v="276" actId="313"/>
          <ac:spMkLst>
            <pc:docMk/>
            <pc:sldMk cId="545688175" sldId="264"/>
            <ac:spMk id="76" creationId="{C6D1CA1C-C747-40BA-87AC-717C6B7A0FFD}"/>
          </ac:spMkLst>
        </pc:spChg>
      </pc:sldChg>
      <pc:sldChg chg="delSp modSp mod">
        <pc:chgData name="Gustaf Delport" userId="bf891f7fd4777d4e" providerId="LiveId" clId="{49CCC3BC-CCF1-5746-9EA2-7324048F4C1E}" dt="2021-11-11T11:23:27.973" v="579" actId="33524"/>
        <pc:sldMkLst>
          <pc:docMk/>
          <pc:sldMk cId="1135708549" sldId="276"/>
        </pc:sldMkLst>
        <pc:spChg chg="mod">
          <ac:chgData name="Gustaf Delport" userId="bf891f7fd4777d4e" providerId="LiveId" clId="{49CCC3BC-CCF1-5746-9EA2-7324048F4C1E}" dt="2021-11-11T11:14:18.382" v="228" actId="313"/>
          <ac:spMkLst>
            <pc:docMk/>
            <pc:sldMk cId="1135708549" sldId="276"/>
            <ac:spMk id="17" creationId="{4D73E0B5-6DC9-4B3A-81D6-560A50541C02}"/>
          </ac:spMkLst>
        </pc:spChg>
        <pc:spChg chg="mod">
          <ac:chgData name="Gustaf Delport" userId="bf891f7fd4777d4e" providerId="LiveId" clId="{49CCC3BC-CCF1-5746-9EA2-7324048F4C1E}" dt="2021-11-11T11:13:19.745" v="104" actId="20577"/>
          <ac:spMkLst>
            <pc:docMk/>
            <pc:sldMk cId="1135708549" sldId="276"/>
            <ac:spMk id="18" creationId="{FD380578-10C8-4725-8D6B-A7652D0F5DBB}"/>
          </ac:spMkLst>
        </pc:spChg>
        <pc:spChg chg="mod">
          <ac:chgData name="Gustaf Delport" userId="bf891f7fd4777d4e" providerId="LiveId" clId="{49CCC3BC-CCF1-5746-9EA2-7324048F4C1E}" dt="2021-11-11T11:23:27.973" v="579" actId="33524"/>
          <ac:spMkLst>
            <pc:docMk/>
            <pc:sldMk cId="1135708549" sldId="276"/>
            <ac:spMk id="20" creationId="{0B39854F-5EDD-4033-9699-E135B043B41A}"/>
          </ac:spMkLst>
        </pc:spChg>
        <pc:spChg chg="mod">
          <ac:chgData name="Gustaf Delport" userId="bf891f7fd4777d4e" providerId="LiveId" clId="{49CCC3BC-CCF1-5746-9EA2-7324048F4C1E}" dt="2021-11-11T11:21:19.053" v="403" actId="931"/>
          <ac:spMkLst>
            <pc:docMk/>
            <pc:sldMk cId="1135708549" sldId="276"/>
            <ac:spMk id="23" creationId="{DE04AAC6-35C1-4AD9-B788-5977516F3A24}"/>
          </ac:spMkLst>
        </pc:spChg>
        <pc:spChg chg="mod">
          <ac:chgData name="Gustaf Delport" userId="bf891f7fd4777d4e" providerId="LiveId" clId="{49CCC3BC-CCF1-5746-9EA2-7324048F4C1E}" dt="2021-11-11T11:21:19.053" v="403" actId="931"/>
          <ac:spMkLst>
            <pc:docMk/>
            <pc:sldMk cId="1135708549" sldId="276"/>
            <ac:spMk id="24" creationId="{FF81AE05-6134-408F-B2FF-1CEEF1EBB2C8}"/>
          </ac:spMkLst>
        </pc:spChg>
        <pc:spChg chg="mod">
          <ac:chgData name="Gustaf Delport" userId="bf891f7fd4777d4e" providerId="LiveId" clId="{49CCC3BC-CCF1-5746-9EA2-7324048F4C1E}" dt="2021-11-11T11:10:55.109" v="56" actId="20577"/>
          <ac:spMkLst>
            <pc:docMk/>
            <pc:sldMk cId="1135708549" sldId="276"/>
            <ac:spMk id="29" creationId="{B25F5CBD-78E6-4CA8-96C0-B046780D0257}"/>
          </ac:spMkLst>
        </pc:spChg>
        <pc:spChg chg="mod">
          <ac:chgData name="Gustaf Delport" userId="bf891f7fd4777d4e" providerId="LiveId" clId="{49CCC3BC-CCF1-5746-9EA2-7324048F4C1E}" dt="2021-11-11T11:11:35.617" v="77" actId="1076"/>
          <ac:spMkLst>
            <pc:docMk/>
            <pc:sldMk cId="1135708549" sldId="276"/>
            <ac:spMk id="30" creationId="{BCA6923B-3798-4A19-B42C-E359F89994C0}"/>
          </ac:spMkLst>
        </pc:spChg>
        <pc:spChg chg="mod">
          <ac:chgData name="Gustaf Delport" userId="bf891f7fd4777d4e" providerId="LiveId" clId="{49CCC3BC-CCF1-5746-9EA2-7324048F4C1E}" dt="2021-11-11T11:09:39.506" v="21" actId="20577"/>
          <ac:spMkLst>
            <pc:docMk/>
            <pc:sldMk cId="1135708549" sldId="276"/>
            <ac:spMk id="31" creationId="{EB1CD79B-F8AF-44E2-8973-B795E799D096}"/>
          </ac:spMkLst>
        </pc:spChg>
        <pc:spChg chg="mod">
          <ac:chgData name="Gustaf Delport" userId="bf891f7fd4777d4e" providerId="LiveId" clId="{49CCC3BC-CCF1-5746-9EA2-7324048F4C1E}" dt="2021-11-11T11:11:40.056" v="78" actId="1076"/>
          <ac:spMkLst>
            <pc:docMk/>
            <pc:sldMk cId="1135708549" sldId="276"/>
            <ac:spMk id="32" creationId="{05D65EB7-526B-4D12-98AD-6175C0155179}"/>
          </ac:spMkLst>
        </pc:spChg>
        <pc:spChg chg="mod">
          <ac:chgData name="Gustaf Delport" userId="bf891f7fd4777d4e" providerId="LiveId" clId="{49CCC3BC-CCF1-5746-9EA2-7324048F4C1E}" dt="2021-11-11T11:10:09.570" v="38" actId="20577"/>
          <ac:spMkLst>
            <pc:docMk/>
            <pc:sldMk cId="1135708549" sldId="276"/>
            <ac:spMk id="33" creationId="{E7B3FB42-2D2C-4076-8BA3-1620216BE551}"/>
          </ac:spMkLst>
        </pc:spChg>
        <pc:grpChg chg="del mod">
          <ac:chgData name="Gustaf Delport" userId="bf891f7fd4777d4e" providerId="LiveId" clId="{49CCC3BC-CCF1-5746-9EA2-7324048F4C1E}" dt="2021-11-11T11:21:19.053" v="403" actId="931"/>
          <ac:grpSpMkLst>
            <pc:docMk/>
            <pc:sldMk cId="1135708549" sldId="276"/>
            <ac:grpSpMk id="22" creationId="{7D2C6E87-F922-4623-9334-1035251B5ECF}"/>
          </ac:grpSpMkLst>
        </pc:grpChg>
      </pc:sldChg>
      <pc:sldChg chg="addSp delSp modSp mod">
        <pc:chgData name="Gustaf Delport" userId="bf891f7fd4777d4e" providerId="LiveId" clId="{49CCC3BC-CCF1-5746-9EA2-7324048F4C1E}" dt="2021-11-11T11:25:24.669" v="582" actId="478"/>
        <pc:sldMkLst>
          <pc:docMk/>
          <pc:sldMk cId="1416793413" sldId="284"/>
        </pc:sldMkLst>
        <pc:spChg chg="add del mod">
          <ac:chgData name="Gustaf Delport" userId="bf891f7fd4777d4e" providerId="LiveId" clId="{49CCC3BC-CCF1-5746-9EA2-7324048F4C1E}" dt="2021-11-11T11:25:24.669" v="582" actId="478"/>
          <ac:spMkLst>
            <pc:docMk/>
            <pc:sldMk cId="1416793413" sldId="284"/>
            <ac:spMk id="7" creationId="{2C24A562-92A9-9C49-8E5B-1D8ACC829D2C}"/>
          </ac:spMkLst>
        </pc:spChg>
      </pc:sldChg>
      <pc:sldChg chg="addSp delSp modSp add mod">
        <pc:chgData name="Gustaf Delport" userId="bf891f7fd4777d4e" providerId="LiveId" clId="{49CCC3BC-CCF1-5746-9EA2-7324048F4C1E}" dt="2021-11-11T11:22:57.513" v="578" actId="962"/>
        <pc:sldMkLst>
          <pc:docMk/>
          <pc:sldMk cId="1088653751" sldId="303"/>
        </pc:sldMkLst>
        <pc:spChg chg="mod">
          <ac:chgData name="Gustaf Delport" userId="bf891f7fd4777d4e" providerId="LiveId" clId="{49CCC3BC-CCF1-5746-9EA2-7324048F4C1E}" dt="2021-11-11T11:21:00.388" v="402" actId="20577"/>
          <ac:spMkLst>
            <pc:docMk/>
            <pc:sldMk cId="1088653751" sldId="303"/>
            <ac:spMk id="2" creationId="{AB7BBB3E-F9E6-4221-B6BC-924DA1C998F0}"/>
          </ac:spMkLst>
        </pc:spChg>
        <pc:grpChg chg="del">
          <ac:chgData name="Gustaf Delport" userId="bf891f7fd4777d4e" providerId="LiveId" clId="{49CCC3BC-CCF1-5746-9EA2-7324048F4C1E}" dt="2021-11-11T11:20:49.137" v="379" actId="478"/>
          <ac:grpSpMkLst>
            <pc:docMk/>
            <pc:sldMk cId="1088653751" sldId="303"/>
            <ac:grpSpMk id="8" creationId="{47BB5FF9-F1B8-49E3-8F63-5D1CD4E87BCC}"/>
          </ac:grpSpMkLst>
        </pc:grpChg>
        <pc:picChg chg="del">
          <ac:chgData name="Gustaf Delport" userId="bf891f7fd4777d4e" providerId="LiveId" clId="{49CCC3BC-CCF1-5746-9EA2-7324048F4C1E}" dt="2021-11-11T11:20:46.312" v="378" actId="478"/>
          <ac:picMkLst>
            <pc:docMk/>
            <pc:sldMk cId="1088653751" sldId="303"/>
            <ac:picMk id="4" creationId="{8635AAA8-7216-4590-A9A3-9B16F0633D72}"/>
          </ac:picMkLst>
        </pc:picChg>
        <pc:picChg chg="add mod">
          <ac:chgData name="Gustaf Delport" userId="bf891f7fd4777d4e" providerId="LiveId" clId="{49CCC3BC-CCF1-5746-9EA2-7324048F4C1E}" dt="2021-11-11T11:22:57.513" v="578" actId="962"/>
          <ac:picMkLst>
            <pc:docMk/>
            <pc:sldMk cId="1088653751" sldId="303"/>
            <ac:picMk id="5" creationId="{E8D7B381-A16C-8D44-A79F-5E301FE2541F}"/>
          </ac:picMkLst>
        </pc:picChg>
        <pc:picChg chg="add mod modCrop">
          <ac:chgData name="Gustaf Delport" userId="bf891f7fd4777d4e" providerId="LiveId" clId="{49CCC3BC-CCF1-5746-9EA2-7324048F4C1E}" dt="2021-11-11T11:22:06.655" v="418" actId="1076"/>
          <ac:picMkLst>
            <pc:docMk/>
            <pc:sldMk cId="1088653751" sldId="303"/>
            <ac:picMk id="7" creationId="{036F9864-8BB7-CD4F-8E80-43A1F2736AA6}"/>
          </ac:picMkLst>
        </pc:picChg>
      </pc:sldChg>
    </pc:docChg>
  </pc:docChgLst>
  <pc:docChgLst>
    <pc:chgData name="Jodash Govender" userId="1ae39eabdc4059ed" providerId="Windows Live" clId="Web-{0D007DD4-BBD9-4416-8E91-B297635992B2}"/>
    <pc:docChg chg="modSld">
      <pc:chgData name="Jodash Govender" userId="1ae39eabdc4059ed" providerId="Windows Live" clId="Web-{0D007DD4-BBD9-4416-8E91-B297635992B2}" dt="2021-11-11T11:28:18.630" v="738" actId="20577"/>
      <pc:docMkLst>
        <pc:docMk/>
      </pc:docMkLst>
      <pc:sldChg chg="modSp">
        <pc:chgData name="Jodash Govender" userId="1ae39eabdc4059ed" providerId="Windows Live" clId="Web-{0D007DD4-BBD9-4416-8E91-B297635992B2}" dt="2021-11-11T11:28:18.630" v="738" actId="20577"/>
        <pc:sldMkLst>
          <pc:docMk/>
          <pc:sldMk cId="1135708549" sldId="276"/>
        </pc:sldMkLst>
        <pc:spChg chg="mod">
          <ac:chgData name="Jodash Govender" userId="1ae39eabdc4059ed" providerId="Windows Live" clId="Web-{0D007DD4-BBD9-4416-8E91-B297635992B2}" dt="2021-11-11T11:17:46.575" v="416" actId="20577"/>
          <ac:spMkLst>
            <pc:docMk/>
            <pc:sldMk cId="1135708549" sldId="276"/>
            <ac:spMk id="11" creationId="{912B075B-7EC0-4E74-A446-F6D5817FB6C7}"/>
          </ac:spMkLst>
        </pc:spChg>
        <pc:spChg chg="mod">
          <ac:chgData name="Jodash Govender" userId="1ae39eabdc4059ed" providerId="Windows Live" clId="Web-{0D007DD4-BBD9-4416-8E91-B297635992B2}" dt="2021-11-11T11:15:40.348" v="218" actId="20577"/>
          <ac:spMkLst>
            <pc:docMk/>
            <pc:sldMk cId="1135708549" sldId="276"/>
            <ac:spMk id="12" creationId="{489CCA2A-8588-4FF9-B573-25DAA8574556}"/>
          </ac:spMkLst>
        </pc:spChg>
        <pc:spChg chg="mod">
          <ac:chgData name="Jodash Govender" userId="1ae39eabdc4059ed" providerId="Windows Live" clId="Web-{0D007DD4-BBD9-4416-8E91-B297635992B2}" dt="2021-11-11T11:15:18.831" v="193" actId="20577"/>
          <ac:spMkLst>
            <pc:docMk/>
            <pc:sldMk cId="1135708549" sldId="276"/>
            <ac:spMk id="20" creationId="{0B39854F-5EDD-4033-9699-E135B043B41A}"/>
          </ac:spMkLst>
        </pc:spChg>
        <pc:spChg chg="mod">
          <ac:chgData name="Jodash Govender" userId="1ae39eabdc4059ed" providerId="Windows Live" clId="Web-{0D007DD4-BBD9-4416-8E91-B297635992B2}" dt="2021-11-11T11:13:44.841" v="22" actId="20577"/>
          <ac:spMkLst>
            <pc:docMk/>
            <pc:sldMk cId="1135708549" sldId="276"/>
            <ac:spMk id="21" creationId="{2759ED74-A1BD-408D-83DB-30D59CB41A8A}"/>
          </ac:spMkLst>
        </pc:spChg>
        <pc:spChg chg="mod">
          <ac:chgData name="Jodash Govender" userId="1ae39eabdc4059ed" providerId="Windows Live" clId="Web-{0D007DD4-BBD9-4416-8E91-B297635992B2}" dt="2021-11-11T11:21:20.104" v="574" actId="20577"/>
          <ac:spMkLst>
            <pc:docMk/>
            <pc:sldMk cId="1135708549" sldId="276"/>
            <ac:spMk id="23" creationId="{DE04AAC6-35C1-4AD9-B788-5977516F3A24}"/>
          </ac:spMkLst>
        </pc:spChg>
        <pc:spChg chg="mod">
          <ac:chgData name="Jodash Govender" userId="1ae39eabdc4059ed" providerId="Windows Live" clId="Web-{0D007DD4-BBD9-4416-8E91-B297635992B2}" dt="2021-11-11T11:19:41.551" v="438" actId="1076"/>
          <ac:spMkLst>
            <pc:docMk/>
            <pc:sldMk cId="1135708549" sldId="276"/>
            <ac:spMk id="24" creationId="{FF81AE05-6134-408F-B2FF-1CEEF1EBB2C8}"/>
          </ac:spMkLst>
        </pc:spChg>
        <pc:spChg chg="mod">
          <ac:chgData name="Jodash Govender" userId="1ae39eabdc4059ed" providerId="Windows Live" clId="Web-{0D007DD4-BBD9-4416-8E91-B297635992B2}" dt="2021-11-11T11:28:18.630" v="738" actId="20577"/>
          <ac:spMkLst>
            <pc:docMk/>
            <pc:sldMk cId="1135708549" sldId="276"/>
            <ac:spMk id="26" creationId="{963897F1-E332-4092-A230-50F27860288E}"/>
          </ac:spMkLst>
        </pc:spChg>
        <pc:spChg chg="mod">
          <ac:chgData name="Jodash Govender" userId="1ae39eabdc4059ed" providerId="Windows Live" clId="Web-{0D007DD4-BBD9-4416-8E91-B297635992B2}" dt="2021-11-11T11:23:23.549" v="610" actId="20577"/>
          <ac:spMkLst>
            <pc:docMk/>
            <pc:sldMk cId="1135708549" sldId="276"/>
            <ac:spMk id="27" creationId="{5CE567BC-772A-48A5-AF38-E3947DB882F0}"/>
          </ac:spMkLst>
        </pc:spChg>
        <pc:grpChg chg="mod">
          <ac:chgData name="Jodash Govender" userId="1ae39eabdc4059ed" providerId="Windows Live" clId="Web-{0D007DD4-BBD9-4416-8E91-B297635992B2}" dt="2021-11-11T11:26:25.295" v="700" actId="1076"/>
          <ac:grpSpMkLst>
            <pc:docMk/>
            <pc:sldMk cId="1135708549" sldId="276"/>
            <ac:grpSpMk id="25" creationId="{C1976A57-7007-4FCA-9B45-29072F1F8094}"/>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11/11/21</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042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1" r:id="rId4"/>
    <p:sldLayoutId id="2147483736" r:id="rId5"/>
    <p:sldLayoutId id="2147483737" r:id="rId6"/>
    <p:sldLayoutId id="2147483740" r:id="rId7"/>
    <p:sldLayoutId id="2147483739" r:id="rId8"/>
    <p:sldLayoutId id="2147483744" r:id="rId9"/>
    <p:sldLayoutId id="2147483745" r:id="rId10"/>
    <p:sldLayoutId id="2147483748" r:id="rId11"/>
    <p:sldLayoutId id="2147483749" r:id="rId12"/>
    <p:sldLayoutId id="2147483750" r:id="rId13"/>
    <p:sldLayoutId id="2147483751" r:id="rId1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0.tmp"/></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B9CA9A-F494-40FC-9630-AA91FCF30206}"/>
              </a:ext>
            </a:extLst>
          </p:cNvPr>
          <p:cNvPicPr>
            <a:picLocks noChangeAspect="1"/>
          </p:cNvPicPr>
          <p:nvPr/>
        </p:nvPicPr>
        <p:blipFill rotWithShape="1">
          <a:blip r:embed="rId2">
            <a:extLst>
              <a:ext uri="{28A0092B-C50C-407E-A947-70E740481C1C}">
                <a14:useLocalDpi xmlns:a14="http://schemas.microsoft.com/office/drawing/2010/main" val="0"/>
              </a:ext>
            </a:extLst>
          </a:blip>
          <a:srcRect r="8427"/>
          <a:stretch/>
        </p:blipFill>
        <p:spPr>
          <a:xfrm>
            <a:off x="1762125" y="336118"/>
            <a:ext cx="10429727" cy="6535807"/>
          </a:xfrm>
          <a:prstGeom prst="rect">
            <a:avLst/>
          </a:prstGeom>
        </p:spPr>
      </p:pic>
      <p:sp>
        <p:nvSpPr>
          <p:cNvPr id="16" name="Rectangle 15">
            <a:extLst>
              <a:ext uri="{FF2B5EF4-FFF2-40B4-BE49-F238E27FC236}">
                <a16:creationId xmlns:a16="http://schemas.microsoft.com/office/drawing/2014/main" id="{F50F8743-FFB4-4FAE-8605-DEE70EC88649}"/>
              </a:ext>
            </a:extLst>
          </p:cNvPr>
          <p:cNvSpPr/>
          <p:nvPr/>
        </p:nvSpPr>
        <p:spPr>
          <a:xfrm>
            <a:off x="0" y="510363"/>
            <a:ext cx="12191999" cy="2068353"/>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Picture 14">
            <a:extLst>
              <a:ext uri="{FF2B5EF4-FFF2-40B4-BE49-F238E27FC236}">
                <a16:creationId xmlns:a16="http://schemas.microsoft.com/office/drawing/2014/main" id="{47F0BBC1-A9C6-4A87-855B-8689719EA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78957"/>
            <a:ext cx="1027602" cy="3542925"/>
          </a:xfrm>
          <a:prstGeom prst="rect">
            <a:avLst/>
          </a:prstGeom>
        </p:spPr>
      </p:pic>
      <p:sp>
        <p:nvSpPr>
          <p:cNvPr id="13" name="TextBox 12">
            <a:extLst>
              <a:ext uri="{FF2B5EF4-FFF2-40B4-BE49-F238E27FC236}">
                <a16:creationId xmlns:a16="http://schemas.microsoft.com/office/drawing/2014/main" id="{C221F751-3C5B-4561-AD14-8637C5B66736}"/>
              </a:ext>
            </a:extLst>
          </p:cNvPr>
          <p:cNvSpPr txBox="1"/>
          <p:nvPr/>
        </p:nvSpPr>
        <p:spPr>
          <a:xfrm>
            <a:off x="618977" y="1098394"/>
            <a:ext cx="6686698" cy="923330"/>
          </a:xfrm>
          <a:prstGeom prst="rect">
            <a:avLst/>
          </a:prstGeom>
          <a:noFill/>
        </p:spPr>
        <p:txBody>
          <a:bodyPr wrap="square" rtlCol="0" anchor="ctr">
            <a:spAutoFit/>
          </a:bodyPr>
          <a:lstStyle/>
          <a:p>
            <a:r>
              <a:rPr lang="en-US" altLang="ko-KR" sz="5400" b="1" dirty="0" err="1">
                <a:solidFill>
                  <a:schemeClr val="bg1"/>
                </a:solidFill>
                <a:cs typeface="Arial" pitchFamily="34" charset="0"/>
              </a:rPr>
              <a:t>GreensGo</a:t>
            </a:r>
            <a:endParaRPr lang="ko-KR" altLang="en-US" sz="5400" b="1"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647701" y="5417182"/>
            <a:ext cx="5200650" cy="379656"/>
          </a:xfrm>
          <a:prstGeom prst="rect">
            <a:avLst/>
          </a:prstGeom>
          <a:noFill/>
        </p:spPr>
        <p:txBody>
          <a:bodyPr wrap="square" rtlCol="0" anchor="ctr">
            <a:spAutoFit/>
          </a:bodyPr>
          <a:lstStyle/>
          <a:p>
            <a:r>
              <a:rPr lang="en-US" altLang="ko-KR" dirty="0">
                <a:solidFill>
                  <a:schemeClr val="tx1">
                    <a:lumMod val="85000"/>
                    <a:lumOff val="15000"/>
                  </a:schemeClr>
                </a:solidFill>
                <a:cs typeface="Arial" pitchFamily="34" charset="0"/>
              </a:rPr>
              <a:t>Mock Presentation</a:t>
            </a:r>
            <a:endParaRPr lang="ko-KR" altLang="en-US"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7578055" y="2259440"/>
            <a:ext cx="3794673" cy="1971353"/>
            <a:chOff x="803640" y="3362835"/>
            <a:chExt cx="2059657" cy="1971353"/>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754326"/>
            </a:xfrm>
            <a:prstGeom prst="rect">
              <a:avLst/>
            </a:prstGeom>
            <a:noFill/>
          </p:spPr>
          <p:txBody>
            <a:bodyPr wrap="square" rtlCol="0">
              <a:spAutoFit/>
            </a:bodyPr>
            <a:lstStyle/>
            <a:p>
              <a:pPr algn="l"/>
              <a:r>
                <a:rPr lang="en-ZA" sz="1200" b="0" i="0" u="none" strike="noStrike" baseline="0" dirty="0">
                  <a:latin typeface="CIDFont+F2"/>
                </a:rPr>
                <a:t>If else statement</a:t>
              </a:r>
            </a:p>
            <a:p>
              <a:pPr algn="l"/>
              <a:r>
                <a:rPr lang="en-US" sz="1200" b="0" i="0" u="none" strike="noStrike" baseline="0" dirty="0">
                  <a:latin typeface="CIDFont+F3"/>
                </a:rPr>
                <a:t>• </a:t>
              </a:r>
              <a:r>
                <a:rPr lang="en-US" sz="1200" b="0" i="0" u="none" strike="noStrike" baseline="0" dirty="0">
                  <a:latin typeface="CIDFont+F1"/>
                </a:rPr>
                <a:t>Where the applications needs to decide regarding the moisture levels and relay</a:t>
              </a:r>
            </a:p>
            <a:p>
              <a:pPr algn="l"/>
              <a:r>
                <a:rPr lang="en-US" sz="1200" b="0" i="0" u="none" strike="noStrike" baseline="0" dirty="0">
                  <a:latin typeface="CIDFont+F3"/>
                </a:rPr>
                <a:t>• </a:t>
              </a:r>
              <a:r>
                <a:rPr lang="en-US" sz="1200" b="0" i="0" u="none" strike="noStrike" baseline="0" dirty="0">
                  <a:latin typeface="CIDFont+F1"/>
                </a:rPr>
                <a:t>This is to determine when to turn the water pump on (if reading is HIGH) or off (if reading is LOW)</a:t>
              </a:r>
            </a:p>
            <a:p>
              <a:pPr algn="l"/>
              <a:endParaRPr lang="en-ZA" sz="1200" b="0" i="0" u="none" strike="noStrike" baseline="0" dirty="0">
                <a:latin typeface="CIDFont+F2"/>
              </a:endParaRPr>
            </a:p>
            <a:p>
              <a:pPr algn="l"/>
              <a:r>
                <a:rPr lang="en-ZA" sz="1200" b="0" i="0" u="none" strike="noStrike" baseline="0" dirty="0">
                  <a:latin typeface="CIDFont+F2"/>
                </a:rPr>
                <a:t>delay(5000)</a:t>
              </a:r>
            </a:p>
            <a:p>
              <a:pPr algn="l"/>
              <a:r>
                <a:rPr lang="en-US" sz="1200" b="0" i="0" u="none" strike="noStrike" baseline="0" dirty="0">
                  <a:latin typeface="CIDFont+F3"/>
                </a:rPr>
                <a:t>• </a:t>
              </a:r>
              <a:r>
                <a:rPr lang="en-US" sz="1200" b="0" i="0" u="none" strike="noStrike" baseline="0" dirty="0">
                  <a:latin typeface="CIDFont+F1"/>
                </a:rPr>
                <a:t>Allow application to wait in order to receive new readings</a:t>
              </a:r>
              <a:endParaRPr lang="en-US" sz="200" dirty="0"/>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a:t>
              </a:r>
            </a:p>
          </p:txBody>
        </p:sp>
      </p:grpSp>
      <p:pic>
        <p:nvPicPr>
          <p:cNvPr id="6" name="Picture 5">
            <a:extLst>
              <a:ext uri="{FF2B5EF4-FFF2-40B4-BE49-F238E27FC236}">
                <a16:creationId xmlns:a16="http://schemas.microsoft.com/office/drawing/2014/main" id="{75D85F58-8607-44A4-A197-6CEE8D34BA38}"/>
              </a:ext>
            </a:extLst>
          </p:cNvPr>
          <p:cNvPicPr>
            <a:picLocks noChangeAspect="1"/>
          </p:cNvPicPr>
          <p:nvPr/>
        </p:nvPicPr>
        <p:blipFill>
          <a:blip r:embed="rId3"/>
          <a:stretch>
            <a:fillRect/>
          </a:stretch>
        </p:blipFill>
        <p:spPr>
          <a:xfrm>
            <a:off x="499020" y="1965825"/>
            <a:ext cx="5601322" cy="3527082"/>
          </a:xfrm>
          <a:prstGeom prst="rect">
            <a:avLst/>
          </a:prstGeom>
        </p:spPr>
      </p:pic>
    </p:spTree>
    <p:extLst>
      <p:ext uri="{BB962C8B-B14F-4D97-AF65-F5344CB8AC3E}">
        <p14:creationId xmlns:p14="http://schemas.microsoft.com/office/powerpoint/2010/main" val="2296990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7578055" y="2259440"/>
            <a:ext cx="3794673" cy="1232690"/>
            <a:chOff x="803640" y="3362835"/>
            <a:chExt cx="2059657" cy="1232690"/>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015663"/>
            </a:xfrm>
            <a:prstGeom prst="rect">
              <a:avLst/>
            </a:prstGeom>
            <a:noFill/>
          </p:spPr>
          <p:txBody>
            <a:bodyPr wrap="square" rtlCol="0">
              <a:spAutoFit/>
            </a:bodyPr>
            <a:lstStyle/>
            <a:p>
              <a:pPr algn="l"/>
              <a:r>
                <a:rPr lang="en-ZA" sz="1200" b="0" i="0" u="none" strike="noStrike" baseline="0" dirty="0">
                  <a:latin typeface="CIDFont+F2"/>
                </a:rPr>
                <a:t>If else statement</a:t>
              </a:r>
            </a:p>
            <a:p>
              <a:pPr algn="l"/>
              <a:r>
                <a:rPr lang="en-US" sz="1200" b="0" i="0" u="none" strike="noStrike" baseline="0" dirty="0">
                  <a:latin typeface="CIDFont+F3"/>
                </a:rPr>
                <a:t>• </a:t>
              </a:r>
              <a:r>
                <a:rPr lang="en-US" sz="1200" b="0" i="0" u="none" strike="noStrike" baseline="0" dirty="0">
                  <a:latin typeface="CIDFont+F1"/>
                </a:rPr>
                <a:t>Where the applications needs to decide regarding the temperature, light levels and fans, heat lights</a:t>
              </a:r>
            </a:p>
            <a:p>
              <a:pPr algn="l"/>
              <a:r>
                <a:rPr lang="en-US" sz="1200" b="0" i="0" u="none" strike="noStrike" baseline="0" dirty="0">
                  <a:latin typeface="CIDFont+F3"/>
                </a:rPr>
                <a:t>• </a:t>
              </a:r>
              <a:r>
                <a:rPr lang="en-US" sz="1200" b="0" i="0" u="none" strike="noStrike" baseline="0" dirty="0">
                  <a:latin typeface="CIDFont+F1"/>
                </a:rPr>
                <a:t>This is to determine when to turn the </a:t>
              </a:r>
              <a:r>
                <a:rPr lang="en-US" sz="1200" dirty="0">
                  <a:latin typeface="CIDFont+F1"/>
                </a:rPr>
                <a:t>fans, lights </a:t>
              </a:r>
              <a:r>
                <a:rPr lang="en-US" sz="1200" b="0" i="0" u="none" strike="noStrike" baseline="0" dirty="0">
                  <a:latin typeface="CIDFont+F1"/>
                </a:rPr>
                <a:t>on (if reading is HIGH) or off (if reading is LOW)</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 Code simulations</a:t>
              </a:r>
            </a:p>
          </p:txBody>
        </p:sp>
      </p:grpSp>
      <p:pic>
        <p:nvPicPr>
          <p:cNvPr id="5" name="Picture 4">
            <a:extLst>
              <a:ext uri="{FF2B5EF4-FFF2-40B4-BE49-F238E27FC236}">
                <a16:creationId xmlns:a16="http://schemas.microsoft.com/office/drawing/2014/main" id="{0ACA2419-615A-476F-9258-ED56D1A88D05}"/>
              </a:ext>
            </a:extLst>
          </p:cNvPr>
          <p:cNvPicPr>
            <a:picLocks noChangeAspect="1"/>
          </p:cNvPicPr>
          <p:nvPr/>
        </p:nvPicPr>
        <p:blipFill>
          <a:blip r:embed="rId3"/>
          <a:stretch>
            <a:fillRect/>
          </a:stretch>
        </p:blipFill>
        <p:spPr>
          <a:xfrm>
            <a:off x="499020" y="1864270"/>
            <a:ext cx="6344535" cy="3867690"/>
          </a:xfrm>
          <a:prstGeom prst="rect">
            <a:avLst/>
          </a:prstGeom>
        </p:spPr>
      </p:pic>
    </p:spTree>
    <p:extLst>
      <p:ext uri="{BB962C8B-B14F-4D97-AF65-F5344CB8AC3E}">
        <p14:creationId xmlns:p14="http://schemas.microsoft.com/office/powerpoint/2010/main" val="3522543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Node</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6679321" y="2445440"/>
            <a:ext cx="2976407" cy="1907877"/>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99376" y="2875366"/>
            <a:ext cx="3794673" cy="1048024"/>
            <a:chOff x="803640" y="3362835"/>
            <a:chExt cx="2059657" cy="1048024"/>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830997"/>
            </a:xfrm>
            <a:prstGeom prst="rect">
              <a:avLst/>
            </a:prstGeom>
            <a:noFill/>
          </p:spPr>
          <p:txBody>
            <a:bodyPr wrap="square" rtlCol="0">
              <a:spAutoFit/>
            </a:bodyPr>
            <a:lstStyle/>
            <a:p>
              <a:pPr marL="36900" indent="0">
                <a:buFont typeface="Arial" panose="020B0604020202020204" pitchFamily="34" charset="0"/>
                <a:buNone/>
              </a:pPr>
              <a:r>
                <a:rPr lang="en-US" sz="1200" dirty="0"/>
                <a:t>This device gives our Arduino they ability to connect to a network. Seeing as this product should be able to be monitored from the web, this is an important step in the process.</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Why do we need this?</a:t>
              </a:r>
            </a:p>
          </p:txBody>
        </p:sp>
      </p:grpSp>
    </p:spTree>
    <p:extLst>
      <p:ext uri="{BB962C8B-B14F-4D97-AF65-F5344CB8AC3E}">
        <p14:creationId xmlns:p14="http://schemas.microsoft.com/office/powerpoint/2010/main" val="210422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Node</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07097" y="2875366"/>
            <a:ext cx="3794673" cy="1417356"/>
            <a:chOff x="803640" y="3362835"/>
            <a:chExt cx="2059657" cy="1417356"/>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t>Enter the SSID and Password of the router you are trying to connect to.</a:t>
              </a:r>
            </a:p>
            <a:p>
              <a:pPr marL="171450" indent="-171450">
                <a:buFont typeface="Arial" panose="020B0604020202020204" pitchFamily="34" charset="0"/>
                <a:buChar char="•"/>
              </a:pPr>
              <a:r>
                <a:rPr lang="en-US" sz="1200" dirty="0"/>
                <a:t>The “Host” is the IP address of the server we want to connect to.</a:t>
              </a:r>
            </a:p>
            <a:p>
              <a:pPr marL="171450" indent="-171450">
                <a:buFont typeface="Arial" panose="020B0604020202020204" pitchFamily="34" charset="0"/>
                <a:buChar char="•"/>
              </a:pPr>
              <a:r>
                <a:rPr lang="en-US" sz="1200" dirty="0"/>
                <a:t>The “espport” is the port number on the device at the “Host” IP address.</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a:t>
              </a:r>
            </a:p>
          </p:txBody>
        </p:sp>
      </p:grpSp>
      <p:pic>
        <p:nvPicPr>
          <p:cNvPr id="10" name="Content Placeholder 4" descr="Text&#10;&#10;Description automatically generated">
            <a:extLst>
              <a:ext uri="{FF2B5EF4-FFF2-40B4-BE49-F238E27FC236}">
                <a16:creationId xmlns:a16="http://schemas.microsoft.com/office/drawing/2014/main" id="{36C9DCBA-42B9-4235-9370-8F14C9070B58}"/>
              </a:ext>
            </a:extLst>
          </p:cNvPr>
          <p:cNvPicPr>
            <a:picLocks noChangeAspect="1"/>
          </p:cNvPicPr>
          <p:nvPr/>
        </p:nvPicPr>
        <p:blipFill>
          <a:blip r:embed="rId3"/>
          <a:stretch>
            <a:fillRect/>
          </a:stretch>
        </p:blipFill>
        <p:spPr>
          <a:xfrm>
            <a:off x="6579822" y="1910281"/>
            <a:ext cx="3995592" cy="3426387"/>
          </a:xfrm>
          <a:prstGeom prst="rect">
            <a:avLst/>
          </a:prstGeom>
        </p:spPr>
      </p:pic>
    </p:spTree>
    <p:extLst>
      <p:ext uri="{BB962C8B-B14F-4D97-AF65-F5344CB8AC3E}">
        <p14:creationId xmlns:p14="http://schemas.microsoft.com/office/powerpoint/2010/main" val="2832687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Node</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07097" y="2875366"/>
            <a:ext cx="3794673" cy="1232690"/>
            <a:chOff x="803640" y="3362835"/>
            <a:chExt cx="2059657" cy="1232690"/>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We enable the Node and the Serial Monitor</a:t>
              </a:r>
            </a:p>
            <a:p>
              <a:pPr marL="171450" indent="-171450">
                <a:buFont typeface="Arial" panose="020B0604020202020204" pitchFamily="34" charset="0"/>
                <a:buChar char="•"/>
              </a:pPr>
              <a:r>
                <a:rPr lang="en-US" sz="1200" dirty="0"/>
                <a:t>“Wifi.Begin”: This attempts to connect the node to the network with the SSID and password provided. The program will only continue once it is connected.</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Quick explanation: connection to network</a:t>
              </a:r>
            </a:p>
          </p:txBody>
        </p:sp>
      </p:grpSp>
      <p:pic>
        <p:nvPicPr>
          <p:cNvPr id="11" name="Picture Placeholder 15" descr="Text&#10;&#10;Description automatically generated">
            <a:extLst>
              <a:ext uri="{FF2B5EF4-FFF2-40B4-BE49-F238E27FC236}">
                <a16:creationId xmlns:a16="http://schemas.microsoft.com/office/drawing/2014/main" id="{2E21C130-E5E3-4B78-AB3B-92D98669B3DF}"/>
              </a:ext>
            </a:extLst>
          </p:cNvPr>
          <p:cNvPicPr>
            <a:picLocks noChangeAspect="1"/>
          </p:cNvPicPr>
          <p:nvPr/>
        </p:nvPicPr>
        <p:blipFill>
          <a:blip r:embed="rId3"/>
          <a:srcRect l="2274" r="2274"/>
          <a:stretch>
            <a:fillRect/>
          </a:stretch>
        </p:blipFill>
        <p:spPr>
          <a:xfrm>
            <a:off x="7182492" y="1246892"/>
            <a:ext cx="3275751" cy="4912822"/>
          </a:xfrm>
          <a:prstGeom prst="rect">
            <a:avLst/>
          </a:prstGeom>
        </p:spPr>
      </p:pic>
    </p:spTree>
    <p:extLst>
      <p:ext uri="{BB962C8B-B14F-4D97-AF65-F5344CB8AC3E}">
        <p14:creationId xmlns:p14="http://schemas.microsoft.com/office/powerpoint/2010/main" val="1199546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Node</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07097" y="2875366"/>
            <a:ext cx="3794673" cy="1232690"/>
            <a:chOff x="803640" y="3362835"/>
            <a:chExt cx="2059657" cy="1232690"/>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015663"/>
            </a:xfrm>
            <a:prstGeom prst="rect">
              <a:avLst/>
            </a:prstGeom>
            <a:noFill/>
          </p:spPr>
          <p:txBody>
            <a:bodyPr wrap="square" rtlCol="0">
              <a:spAutoFit/>
            </a:bodyPr>
            <a:lstStyle/>
            <a:p>
              <a:pPr marL="171450" indent="-171450" algn="l">
                <a:buFont typeface="Arial" panose="020B0604020202020204" pitchFamily="34" charset="0"/>
                <a:buChar char="•"/>
              </a:pPr>
              <a:r>
                <a:rPr lang="en-ZA" sz="1200" dirty="0"/>
                <a:t>It attempts to connect to the IP that was set earlier.</a:t>
              </a:r>
            </a:p>
            <a:p>
              <a:pPr marL="171450" indent="-171450" algn="l">
                <a:buFont typeface="Arial" panose="020B0604020202020204" pitchFamily="34" charset="0"/>
                <a:buChar char="•"/>
              </a:pPr>
              <a:r>
                <a:rPr lang="en-ZA" sz="1200" dirty="0"/>
                <a:t>If it fails, it restarts the ESP and tries again.</a:t>
              </a:r>
            </a:p>
            <a:p>
              <a:pPr marL="171450" indent="-171450" algn="l">
                <a:buFont typeface="Arial" panose="020B0604020202020204" pitchFamily="34" charset="0"/>
                <a:buChar char="•"/>
              </a:pPr>
              <a:r>
                <a:rPr lang="en-ZA" sz="1200" dirty="0"/>
                <a:t>When it succeeds, it attempts to make a handshake with the server.</a:t>
              </a:r>
            </a:p>
            <a:p>
              <a:pPr marL="171450" indent="-171450" algn="l">
                <a:buFont typeface="Arial" panose="020B0604020202020204" pitchFamily="34" charset="0"/>
                <a:buChar char="•"/>
              </a:pPr>
              <a:r>
                <a:rPr lang="en-ZA" sz="1200" dirty="0"/>
                <a:t>If it fails, it restarts the ESP and tries again.</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Quick explanation: connection to server</a:t>
              </a:r>
            </a:p>
          </p:txBody>
        </p:sp>
      </p:grpSp>
      <p:pic>
        <p:nvPicPr>
          <p:cNvPr id="10" name="Picture 9" descr="Text&#10;&#10;Description automatically generated">
            <a:extLst>
              <a:ext uri="{FF2B5EF4-FFF2-40B4-BE49-F238E27FC236}">
                <a16:creationId xmlns:a16="http://schemas.microsoft.com/office/drawing/2014/main" id="{6ED910CA-6535-474A-B80D-DEF17E5BE1C3}"/>
              </a:ext>
            </a:extLst>
          </p:cNvPr>
          <p:cNvPicPr>
            <a:picLocks noChangeAspect="1"/>
          </p:cNvPicPr>
          <p:nvPr/>
        </p:nvPicPr>
        <p:blipFill>
          <a:blip r:embed="rId3"/>
          <a:stretch>
            <a:fillRect/>
          </a:stretch>
        </p:blipFill>
        <p:spPr>
          <a:xfrm>
            <a:off x="7084302" y="1285095"/>
            <a:ext cx="3553321" cy="4822090"/>
          </a:xfrm>
          <a:prstGeom prst="rect">
            <a:avLst/>
          </a:prstGeom>
        </p:spPr>
      </p:pic>
    </p:spTree>
    <p:extLst>
      <p:ext uri="{BB962C8B-B14F-4D97-AF65-F5344CB8AC3E}">
        <p14:creationId xmlns:p14="http://schemas.microsoft.com/office/powerpoint/2010/main" val="746801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Node</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07097" y="2875366"/>
            <a:ext cx="3794673" cy="863358"/>
            <a:chOff x="803640" y="3362835"/>
            <a:chExt cx="2059657" cy="863358"/>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646331"/>
            </a:xfrm>
            <a:prstGeom prst="rect">
              <a:avLst/>
            </a:prstGeom>
            <a:noFill/>
          </p:spPr>
          <p:txBody>
            <a:bodyPr wrap="square" rtlCol="0">
              <a:spAutoFit/>
            </a:bodyPr>
            <a:lstStyle/>
            <a:p>
              <a:pPr marL="171450" indent="-171450" algn="l">
                <a:buFont typeface="Arial" panose="020B0604020202020204" pitchFamily="34" charset="0"/>
                <a:buChar char="•"/>
              </a:pPr>
              <a:r>
                <a:rPr lang="en-US" sz="1200" dirty="0"/>
                <a:t>This receives data from the Arduino.</a:t>
              </a:r>
            </a:p>
            <a:p>
              <a:pPr marL="171450" indent="-171450" algn="l">
                <a:buFont typeface="Arial" panose="020B0604020202020204" pitchFamily="34" charset="0"/>
                <a:buChar char="•"/>
              </a:pPr>
              <a:r>
                <a:rPr lang="en-US" sz="1200" dirty="0"/>
                <a:t>If the JSON object is not valid, it sends the data to the server.</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Quick explanation: Receiving Data</a:t>
              </a:r>
            </a:p>
          </p:txBody>
        </p:sp>
      </p:grpSp>
      <p:pic>
        <p:nvPicPr>
          <p:cNvPr id="11" name="Picture 10" descr="Text&#10;&#10;Description automatically generated">
            <a:extLst>
              <a:ext uri="{FF2B5EF4-FFF2-40B4-BE49-F238E27FC236}">
                <a16:creationId xmlns:a16="http://schemas.microsoft.com/office/drawing/2014/main" id="{B0EDD796-E63A-499C-8205-6BF845D339A0}"/>
              </a:ext>
            </a:extLst>
          </p:cNvPr>
          <p:cNvPicPr>
            <a:picLocks noChangeAspect="1"/>
          </p:cNvPicPr>
          <p:nvPr/>
        </p:nvPicPr>
        <p:blipFill>
          <a:blip r:embed="rId3"/>
          <a:stretch>
            <a:fillRect/>
          </a:stretch>
        </p:blipFill>
        <p:spPr>
          <a:xfrm>
            <a:off x="6755885" y="1246892"/>
            <a:ext cx="4054951" cy="4153600"/>
          </a:xfrm>
          <a:prstGeom prst="rect">
            <a:avLst/>
          </a:prstGeom>
        </p:spPr>
      </p:pic>
      <p:pic>
        <p:nvPicPr>
          <p:cNvPr id="12" name="Picture 11" descr="Text&#10;&#10;Description automatically generated">
            <a:extLst>
              <a:ext uri="{FF2B5EF4-FFF2-40B4-BE49-F238E27FC236}">
                <a16:creationId xmlns:a16="http://schemas.microsoft.com/office/drawing/2014/main" id="{1101313C-ACBE-4A49-89C5-44AC3F9D959E}"/>
              </a:ext>
            </a:extLst>
          </p:cNvPr>
          <p:cNvPicPr>
            <a:picLocks noChangeAspect="1"/>
          </p:cNvPicPr>
          <p:nvPr/>
        </p:nvPicPr>
        <p:blipFill>
          <a:blip r:embed="rId4"/>
          <a:stretch>
            <a:fillRect/>
          </a:stretch>
        </p:blipFill>
        <p:spPr>
          <a:xfrm>
            <a:off x="1355394" y="5217296"/>
            <a:ext cx="9455442" cy="1158429"/>
          </a:xfrm>
          <a:prstGeom prst="rect">
            <a:avLst/>
          </a:prstGeom>
        </p:spPr>
      </p:pic>
    </p:spTree>
    <p:extLst>
      <p:ext uri="{BB962C8B-B14F-4D97-AF65-F5344CB8AC3E}">
        <p14:creationId xmlns:p14="http://schemas.microsoft.com/office/powerpoint/2010/main" val="4166013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94B2F-F774-410C-8E8C-0C69C7562DAF}"/>
              </a:ext>
            </a:extLst>
          </p:cNvPr>
          <p:cNvSpPr>
            <a:spLocks noGrp="1"/>
          </p:cNvSpPr>
          <p:nvPr>
            <p:ph type="body" sz="quarter" idx="10"/>
          </p:nvPr>
        </p:nvSpPr>
        <p:spPr/>
        <p:txBody>
          <a:bodyPr/>
          <a:lstStyle/>
          <a:p>
            <a:r>
              <a:rPr lang="en-US" dirty="0"/>
              <a:t>Backend - Server</a:t>
            </a:r>
            <a:endParaRPr lang="en-ZA" dirty="0"/>
          </a:p>
        </p:txBody>
      </p:sp>
      <p:pic>
        <p:nvPicPr>
          <p:cNvPr id="3" name="Picture 2">
            <a:extLst>
              <a:ext uri="{FF2B5EF4-FFF2-40B4-BE49-F238E27FC236}">
                <a16:creationId xmlns:a16="http://schemas.microsoft.com/office/drawing/2014/main" id="{6A00C6D3-BD1D-47AE-9694-74CEA1AACE12}"/>
              </a:ext>
            </a:extLst>
          </p:cNvPr>
          <p:cNvPicPr>
            <a:picLocks noChangeAspect="1"/>
          </p:cNvPicPr>
          <p:nvPr/>
        </p:nvPicPr>
        <p:blipFill>
          <a:blip r:embed="rId2"/>
          <a:stretch>
            <a:fillRect/>
          </a:stretch>
        </p:blipFill>
        <p:spPr>
          <a:xfrm>
            <a:off x="323529" y="1509712"/>
            <a:ext cx="4724400" cy="3838575"/>
          </a:xfrm>
          <a:prstGeom prst="rect">
            <a:avLst/>
          </a:prstGeom>
        </p:spPr>
      </p:pic>
      <p:grpSp>
        <p:nvGrpSpPr>
          <p:cNvPr id="4" name="Group 3">
            <a:extLst>
              <a:ext uri="{FF2B5EF4-FFF2-40B4-BE49-F238E27FC236}">
                <a16:creationId xmlns:a16="http://schemas.microsoft.com/office/drawing/2014/main" id="{BE594A94-88AB-4716-B96D-F0B8CC4FCBB6}"/>
              </a:ext>
            </a:extLst>
          </p:cNvPr>
          <p:cNvGrpSpPr/>
          <p:nvPr/>
        </p:nvGrpSpPr>
        <p:grpSpPr>
          <a:xfrm>
            <a:off x="6529431" y="2812654"/>
            <a:ext cx="3794673" cy="2525351"/>
            <a:chOff x="803640" y="3362835"/>
            <a:chExt cx="2059657" cy="2525351"/>
          </a:xfrm>
        </p:grpSpPr>
        <p:sp>
          <p:nvSpPr>
            <p:cNvPr id="5" name="TextBox 4">
              <a:extLst>
                <a:ext uri="{FF2B5EF4-FFF2-40B4-BE49-F238E27FC236}">
                  <a16:creationId xmlns:a16="http://schemas.microsoft.com/office/drawing/2014/main" id="{AF8056B7-CDFA-476E-83CA-8044E159C4B0}"/>
                </a:ext>
              </a:extLst>
            </p:cNvPr>
            <p:cNvSpPr txBox="1"/>
            <p:nvPr/>
          </p:nvSpPr>
          <p:spPr>
            <a:xfrm>
              <a:off x="803640" y="3579862"/>
              <a:ext cx="2059657" cy="2308324"/>
            </a:xfrm>
            <a:prstGeom prst="rect">
              <a:avLst/>
            </a:prstGeom>
            <a:noFill/>
          </p:spPr>
          <p:txBody>
            <a:bodyPr wrap="square" rtlCol="0">
              <a:spAutoFit/>
            </a:bodyPr>
            <a:lstStyle/>
            <a:p>
              <a:pPr marL="36900" lvl="0" indent="0">
                <a:buNone/>
              </a:pPr>
              <a:r>
                <a:rPr lang="en-US" sz="1200" dirty="0"/>
                <a:t>Here is where the basic creation every express server happens.</a:t>
              </a:r>
            </a:p>
            <a:p>
              <a:pPr marL="36900" lvl="0" indent="0">
                <a:buNone/>
              </a:pPr>
              <a:endParaRPr lang="en-US" sz="1200" dirty="0"/>
            </a:p>
            <a:p>
              <a:pPr marL="36900" lvl="0" indent="0">
                <a:buNone/>
              </a:pPr>
              <a:r>
                <a:rPr lang="en-US" sz="1200" dirty="0"/>
                <a:t>All the modules are required and grouped here to keep the code clean.</a:t>
              </a:r>
            </a:p>
            <a:p>
              <a:pPr marL="36900" lvl="0" indent="0">
                <a:buNone/>
              </a:pPr>
              <a:endParaRPr lang="en-US" sz="1200" dirty="0"/>
            </a:p>
            <a:p>
              <a:pPr marL="36900" lvl="0" indent="0">
                <a:buNone/>
              </a:pPr>
              <a:r>
                <a:rPr lang="en-US" sz="1200" dirty="0"/>
                <a:t>-Nodemailer module is used to send emails.</a:t>
              </a:r>
              <a:br>
                <a:rPr lang="en-US" sz="1200" dirty="0"/>
              </a:br>
              <a:r>
                <a:rPr lang="en-US" sz="1200" dirty="0"/>
                <a:t>-Assert module is used to when values are returned such as 0 or false, the program does not automatically terminate.</a:t>
              </a:r>
            </a:p>
            <a:p>
              <a:pPr marL="36900" lvl="0" indent="0">
                <a:buNone/>
              </a:pPr>
              <a:br>
                <a:rPr lang="en-US" sz="1200" dirty="0"/>
              </a:br>
              <a:r>
                <a:rPr lang="en-US" sz="1200" dirty="0"/>
                <a:t>-Http is a zero-configuration module</a:t>
              </a:r>
            </a:p>
          </p:txBody>
        </p:sp>
        <p:sp>
          <p:nvSpPr>
            <p:cNvPr id="6" name="TextBox 5">
              <a:extLst>
                <a:ext uri="{FF2B5EF4-FFF2-40B4-BE49-F238E27FC236}">
                  <a16:creationId xmlns:a16="http://schemas.microsoft.com/office/drawing/2014/main" id="{3154E291-A306-4118-8131-B718B7495900}"/>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Back-end</a:t>
              </a:r>
            </a:p>
          </p:txBody>
        </p:sp>
      </p:grpSp>
    </p:spTree>
    <p:extLst>
      <p:ext uri="{BB962C8B-B14F-4D97-AF65-F5344CB8AC3E}">
        <p14:creationId xmlns:p14="http://schemas.microsoft.com/office/powerpoint/2010/main" val="806511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94B2F-F774-410C-8E8C-0C69C7562DAF}"/>
              </a:ext>
            </a:extLst>
          </p:cNvPr>
          <p:cNvSpPr>
            <a:spLocks noGrp="1"/>
          </p:cNvSpPr>
          <p:nvPr>
            <p:ph type="body" sz="quarter" idx="10"/>
          </p:nvPr>
        </p:nvSpPr>
        <p:spPr/>
        <p:txBody>
          <a:bodyPr/>
          <a:lstStyle/>
          <a:p>
            <a:r>
              <a:rPr lang="en-US" dirty="0"/>
              <a:t>Backend - Server</a:t>
            </a:r>
            <a:endParaRPr lang="en-ZA" dirty="0"/>
          </a:p>
        </p:txBody>
      </p:sp>
      <p:grpSp>
        <p:nvGrpSpPr>
          <p:cNvPr id="4" name="Group 3">
            <a:extLst>
              <a:ext uri="{FF2B5EF4-FFF2-40B4-BE49-F238E27FC236}">
                <a16:creationId xmlns:a16="http://schemas.microsoft.com/office/drawing/2014/main" id="{BE594A94-88AB-4716-B96D-F0B8CC4FCBB6}"/>
              </a:ext>
            </a:extLst>
          </p:cNvPr>
          <p:cNvGrpSpPr/>
          <p:nvPr/>
        </p:nvGrpSpPr>
        <p:grpSpPr>
          <a:xfrm>
            <a:off x="6529431" y="2812654"/>
            <a:ext cx="3794673" cy="2340685"/>
            <a:chOff x="803640" y="3362835"/>
            <a:chExt cx="2059657" cy="2340685"/>
          </a:xfrm>
        </p:grpSpPr>
        <p:sp>
          <p:nvSpPr>
            <p:cNvPr id="5" name="TextBox 4">
              <a:extLst>
                <a:ext uri="{FF2B5EF4-FFF2-40B4-BE49-F238E27FC236}">
                  <a16:creationId xmlns:a16="http://schemas.microsoft.com/office/drawing/2014/main" id="{AF8056B7-CDFA-476E-83CA-8044E159C4B0}"/>
                </a:ext>
              </a:extLst>
            </p:cNvPr>
            <p:cNvSpPr txBox="1"/>
            <p:nvPr/>
          </p:nvSpPr>
          <p:spPr>
            <a:xfrm>
              <a:off x="803640" y="3579862"/>
              <a:ext cx="2059657" cy="2123658"/>
            </a:xfrm>
            <a:prstGeom prst="rect">
              <a:avLst/>
            </a:prstGeom>
            <a:noFill/>
          </p:spPr>
          <p:txBody>
            <a:bodyPr wrap="square" rtlCol="0">
              <a:spAutoFit/>
            </a:bodyPr>
            <a:lstStyle/>
            <a:p>
              <a:pPr marL="36900" indent="0">
                <a:buNone/>
              </a:pPr>
              <a:r>
                <a:rPr lang="en-US" sz="1200" dirty="0"/>
                <a:t>We then create the server by assigning it to const server.</a:t>
              </a:r>
            </a:p>
            <a:p>
              <a:pPr marL="36900" indent="0">
                <a:buNone/>
              </a:pPr>
              <a:endParaRPr lang="en-US" sz="1200" dirty="0"/>
            </a:p>
            <a:p>
              <a:pPr marL="36900" indent="0">
                <a:buNone/>
              </a:pPr>
              <a:r>
                <a:rPr lang="en-US" sz="1200" dirty="0"/>
                <a:t>A private dns is then created in order to privately authenticate the server and node modules.</a:t>
              </a:r>
            </a:p>
            <a:p>
              <a:pPr marL="36900" indent="0">
                <a:buNone/>
              </a:pPr>
              <a:endParaRPr lang="en-US" sz="1200" dirty="0"/>
            </a:p>
            <a:p>
              <a:pPr marL="36900" indent="0">
                <a:buNone/>
              </a:pPr>
              <a:r>
                <a:rPr lang="en-US" sz="1200" dirty="0"/>
                <a:t>After that we use the WebSocket module, to create a new socket.</a:t>
              </a:r>
            </a:p>
            <a:p>
              <a:pPr marL="36900" indent="0">
                <a:buNone/>
              </a:pPr>
              <a:endParaRPr lang="en-US" sz="1200" dirty="0"/>
            </a:p>
            <a:p>
              <a:pPr marL="36900" indent="0">
                <a:buNone/>
              </a:pPr>
              <a:r>
                <a:rPr lang="en-US" sz="1200" dirty="0"/>
                <a:t>Lastly, we use nodemailer to authenticate and setup from who the email is coming from.</a:t>
              </a:r>
            </a:p>
          </p:txBody>
        </p:sp>
        <p:sp>
          <p:nvSpPr>
            <p:cNvPr id="6" name="TextBox 5">
              <a:extLst>
                <a:ext uri="{FF2B5EF4-FFF2-40B4-BE49-F238E27FC236}">
                  <a16:creationId xmlns:a16="http://schemas.microsoft.com/office/drawing/2014/main" id="{3154E291-A306-4118-8131-B718B7495900}"/>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Back-end</a:t>
              </a:r>
            </a:p>
          </p:txBody>
        </p:sp>
      </p:grpSp>
      <p:pic>
        <p:nvPicPr>
          <p:cNvPr id="7" name="Picture 6">
            <a:extLst>
              <a:ext uri="{FF2B5EF4-FFF2-40B4-BE49-F238E27FC236}">
                <a16:creationId xmlns:a16="http://schemas.microsoft.com/office/drawing/2014/main" id="{A1E77E4F-582D-409E-9216-A384762E75AE}"/>
              </a:ext>
            </a:extLst>
          </p:cNvPr>
          <p:cNvPicPr>
            <a:picLocks noChangeAspect="1"/>
          </p:cNvPicPr>
          <p:nvPr/>
        </p:nvPicPr>
        <p:blipFill>
          <a:blip r:embed="rId2"/>
          <a:stretch>
            <a:fillRect/>
          </a:stretch>
        </p:blipFill>
        <p:spPr>
          <a:xfrm>
            <a:off x="365474" y="1448494"/>
            <a:ext cx="5640501" cy="4598575"/>
          </a:xfrm>
          <a:prstGeom prst="rect">
            <a:avLst/>
          </a:prstGeom>
        </p:spPr>
      </p:pic>
    </p:spTree>
    <p:extLst>
      <p:ext uri="{BB962C8B-B14F-4D97-AF65-F5344CB8AC3E}">
        <p14:creationId xmlns:p14="http://schemas.microsoft.com/office/powerpoint/2010/main" val="1287936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94B2F-F774-410C-8E8C-0C69C7562DAF}"/>
              </a:ext>
            </a:extLst>
          </p:cNvPr>
          <p:cNvSpPr>
            <a:spLocks noGrp="1"/>
          </p:cNvSpPr>
          <p:nvPr>
            <p:ph type="body" sz="quarter" idx="10"/>
          </p:nvPr>
        </p:nvSpPr>
        <p:spPr/>
        <p:txBody>
          <a:bodyPr/>
          <a:lstStyle/>
          <a:p>
            <a:r>
              <a:rPr lang="en-US" dirty="0"/>
              <a:t>Backend - Server</a:t>
            </a:r>
            <a:endParaRPr lang="en-ZA" dirty="0"/>
          </a:p>
        </p:txBody>
      </p:sp>
      <p:grpSp>
        <p:nvGrpSpPr>
          <p:cNvPr id="4" name="Group 3">
            <a:extLst>
              <a:ext uri="{FF2B5EF4-FFF2-40B4-BE49-F238E27FC236}">
                <a16:creationId xmlns:a16="http://schemas.microsoft.com/office/drawing/2014/main" id="{BE594A94-88AB-4716-B96D-F0B8CC4FCBB6}"/>
              </a:ext>
            </a:extLst>
          </p:cNvPr>
          <p:cNvGrpSpPr/>
          <p:nvPr/>
        </p:nvGrpSpPr>
        <p:grpSpPr>
          <a:xfrm>
            <a:off x="6529431" y="2812654"/>
            <a:ext cx="3794673" cy="3079349"/>
            <a:chOff x="803640" y="3362835"/>
            <a:chExt cx="2059657" cy="3079349"/>
          </a:xfrm>
        </p:grpSpPr>
        <p:sp>
          <p:nvSpPr>
            <p:cNvPr id="5" name="TextBox 4">
              <a:extLst>
                <a:ext uri="{FF2B5EF4-FFF2-40B4-BE49-F238E27FC236}">
                  <a16:creationId xmlns:a16="http://schemas.microsoft.com/office/drawing/2014/main" id="{AF8056B7-CDFA-476E-83CA-8044E159C4B0}"/>
                </a:ext>
              </a:extLst>
            </p:cNvPr>
            <p:cNvSpPr txBox="1"/>
            <p:nvPr/>
          </p:nvSpPr>
          <p:spPr>
            <a:xfrm>
              <a:off x="803640" y="3579862"/>
              <a:ext cx="2059657" cy="2862322"/>
            </a:xfrm>
            <a:prstGeom prst="rect">
              <a:avLst/>
            </a:prstGeom>
            <a:noFill/>
          </p:spPr>
          <p:txBody>
            <a:bodyPr wrap="square" rtlCol="0">
              <a:spAutoFit/>
            </a:bodyPr>
            <a:lstStyle/>
            <a:p>
              <a:pPr marL="36900" indent="0">
                <a:buNone/>
              </a:pPr>
              <a:r>
                <a:rPr lang="en-US" sz="1200" dirty="0"/>
                <a:t>When we receive a connection, the following will happen.</a:t>
              </a:r>
            </a:p>
            <a:p>
              <a:pPr marL="36900" indent="0">
                <a:buNone/>
              </a:pPr>
              <a:endParaRPr lang="en-US" sz="1200" dirty="0"/>
            </a:p>
            <a:p>
              <a:pPr marL="36900" indent="0">
                <a:buNone/>
              </a:pPr>
              <a:r>
                <a:rPr lang="en-US" sz="1200" dirty="0"/>
                <a:t>If we receive a message from client trigger function, we take that message and split it up into the data parts that we need. These include the temperature, humidity, moisture level and light index.</a:t>
              </a:r>
            </a:p>
            <a:p>
              <a:pPr marL="36900" indent="0">
                <a:buNone/>
              </a:pPr>
              <a:endParaRPr lang="en-US" sz="1200" dirty="0"/>
            </a:p>
            <a:p>
              <a:pPr marL="36900" indent="0">
                <a:buNone/>
              </a:pPr>
              <a:r>
                <a:rPr lang="en-US" sz="1200" dirty="0"/>
                <a:t>We then calculate the moisture and light percentage from the reading that was done with the Arduino and its sensors.</a:t>
              </a:r>
            </a:p>
            <a:p>
              <a:pPr marL="36900" indent="0">
                <a:buNone/>
              </a:pPr>
              <a:endParaRPr lang="en-US" sz="1200" dirty="0"/>
            </a:p>
            <a:p>
              <a:pPr marL="36900" indent="0">
                <a:buNone/>
              </a:pPr>
              <a:r>
                <a:rPr lang="en-US" sz="1200" dirty="0"/>
                <a:t>If the percentages are too high, we set them to a fixed 100 so we can use them to determine what action need to happen.</a:t>
              </a:r>
            </a:p>
          </p:txBody>
        </p:sp>
        <p:sp>
          <p:nvSpPr>
            <p:cNvPr id="6" name="TextBox 5">
              <a:extLst>
                <a:ext uri="{FF2B5EF4-FFF2-40B4-BE49-F238E27FC236}">
                  <a16:creationId xmlns:a16="http://schemas.microsoft.com/office/drawing/2014/main" id="{3154E291-A306-4118-8131-B718B7495900}"/>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Back-end</a:t>
              </a:r>
            </a:p>
          </p:txBody>
        </p:sp>
      </p:grpSp>
      <p:pic>
        <p:nvPicPr>
          <p:cNvPr id="8" name="Picture 7">
            <a:extLst>
              <a:ext uri="{FF2B5EF4-FFF2-40B4-BE49-F238E27FC236}">
                <a16:creationId xmlns:a16="http://schemas.microsoft.com/office/drawing/2014/main" id="{96B562F3-5A08-495D-8C05-2AA7334E52F8}"/>
              </a:ext>
            </a:extLst>
          </p:cNvPr>
          <p:cNvPicPr>
            <a:picLocks noChangeAspect="1"/>
          </p:cNvPicPr>
          <p:nvPr/>
        </p:nvPicPr>
        <p:blipFill>
          <a:blip r:embed="rId2"/>
          <a:stretch>
            <a:fillRect/>
          </a:stretch>
        </p:blipFill>
        <p:spPr>
          <a:xfrm>
            <a:off x="323529" y="1063756"/>
            <a:ext cx="4518160" cy="5314673"/>
          </a:xfrm>
          <a:prstGeom prst="rect">
            <a:avLst/>
          </a:prstGeom>
        </p:spPr>
      </p:pic>
    </p:spTree>
    <p:extLst>
      <p:ext uri="{BB962C8B-B14F-4D97-AF65-F5344CB8AC3E}">
        <p14:creationId xmlns:p14="http://schemas.microsoft.com/office/powerpoint/2010/main" val="808990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2D7251-4B39-427F-842D-01C8272FFCCA}"/>
              </a:ext>
            </a:extLst>
          </p:cNvPr>
          <p:cNvSpPr/>
          <p:nvPr/>
        </p:nvSpPr>
        <p:spPr>
          <a:xfrm>
            <a:off x="6114474" y="0"/>
            <a:ext cx="6096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380313" y="290635"/>
            <a:ext cx="5697215" cy="923330"/>
          </a:xfrm>
          <a:prstGeom prst="rect">
            <a:avLst/>
          </a:prstGeom>
          <a:noFill/>
        </p:spPr>
        <p:txBody>
          <a:bodyPr wrap="square" rtlCol="0" anchor="ctr">
            <a:spAutoFit/>
          </a:bodyPr>
          <a:lstStyle/>
          <a:p>
            <a:r>
              <a:rPr lang="en-US" altLang="ko-KR" sz="5400" dirty="0">
                <a:solidFill>
                  <a:schemeClr val="bg1"/>
                </a:solidFill>
                <a:cs typeface="Arial" pitchFamily="34" charset="0"/>
              </a:rPr>
              <a:t>Agenda</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8A4B3717-B43B-4563-B085-3715CBD058DC}"/>
              </a:ext>
            </a:extLst>
          </p:cNvPr>
          <p:cNvGrpSpPr/>
          <p:nvPr/>
        </p:nvGrpSpPr>
        <p:grpSpPr>
          <a:xfrm>
            <a:off x="6487236" y="960050"/>
            <a:ext cx="5458493" cy="701496"/>
            <a:chOff x="5819650" y="1666120"/>
            <a:chExt cx="5458493" cy="701496"/>
          </a:xfrm>
        </p:grpSpPr>
        <p:grpSp>
          <p:nvGrpSpPr>
            <p:cNvPr id="3" name="Group 2">
              <a:extLst>
                <a:ext uri="{FF2B5EF4-FFF2-40B4-BE49-F238E27FC236}">
                  <a16:creationId xmlns:a16="http://schemas.microsoft.com/office/drawing/2014/main" id="{EF024045-B298-4962-9312-D0F2ECA5F537}"/>
                </a:ext>
              </a:extLst>
            </p:cNvPr>
            <p:cNvGrpSpPr/>
            <p:nvPr/>
          </p:nvGrpSpPr>
          <p:grpSpPr>
            <a:xfrm>
              <a:off x="6751979" y="1666120"/>
              <a:ext cx="4526164" cy="701496"/>
              <a:chOff x="6751979" y="1666120"/>
              <a:chExt cx="4526164" cy="701496"/>
            </a:xfrm>
          </p:grpSpPr>
          <p:sp>
            <p:nvSpPr>
              <p:cNvPr id="8" name="TextBox 7"/>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Quick run through </a:t>
                </a:r>
                <a:endParaRPr lang="ko-KR" altLang="en-US" sz="2700" b="1" dirty="0">
                  <a:solidFill>
                    <a:schemeClr val="bg1"/>
                  </a:solidFill>
                  <a:cs typeface="Arial" pitchFamily="34" charset="0"/>
                </a:endParaRPr>
              </a:p>
            </p:txBody>
          </p:sp>
        </p:gr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EECB07EB-5AF0-45CD-B927-EBAF602181D2}"/>
              </a:ext>
            </a:extLst>
          </p:cNvPr>
          <p:cNvGrpSpPr/>
          <p:nvPr/>
        </p:nvGrpSpPr>
        <p:grpSpPr>
          <a:xfrm>
            <a:off x="6482616" y="2328570"/>
            <a:ext cx="5458493" cy="701496"/>
            <a:chOff x="5819650" y="1666120"/>
            <a:chExt cx="5458493" cy="701496"/>
          </a:xfrm>
        </p:grpSpPr>
        <p:grpSp>
          <p:nvGrpSpPr>
            <p:cNvPr id="12" name="Group 11">
              <a:extLst>
                <a:ext uri="{FF2B5EF4-FFF2-40B4-BE49-F238E27FC236}">
                  <a16:creationId xmlns:a16="http://schemas.microsoft.com/office/drawing/2014/main" id="{8E64456B-5A03-4BB5-8FBA-93AABDC48ED2}"/>
                </a:ext>
              </a:extLst>
            </p:cNvPr>
            <p:cNvGrpSpPr/>
            <p:nvPr/>
          </p:nvGrpSpPr>
          <p:grpSpPr>
            <a:xfrm>
              <a:off x="6751979" y="1666120"/>
              <a:ext cx="4526164" cy="701496"/>
              <a:chOff x="6751979" y="1666120"/>
              <a:chExt cx="4526164" cy="701496"/>
            </a:xfrm>
          </p:grpSpPr>
          <p:sp>
            <p:nvSpPr>
              <p:cNvPr id="14" name="TextBox 13">
                <a:extLst>
                  <a:ext uri="{FF2B5EF4-FFF2-40B4-BE49-F238E27FC236}">
                    <a16:creationId xmlns:a16="http://schemas.microsoft.com/office/drawing/2014/main" id="{AD5F3BA0-B7BB-4308-AD8E-705F5890C140}"/>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15" name="TextBox 14">
                <a:extLst>
                  <a:ext uri="{FF2B5EF4-FFF2-40B4-BE49-F238E27FC236}">
                    <a16:creationId xmlns:a16="http://schemas.microsoft.com/office/drawing/2014/main" id="{77781492-1FA1-4EE9-87A1-4997D4F01DB5}"/>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Sub System breakdown</a:t>
                </a:r>
                <a:endParaRPr lang="ko-KR" altLang="en-US" sz="2700" b="1"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A79AEE55-A06B-4578-BBC8-B650ED0DEABC}"/>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DACCAEFD-940F-43AD-B138-7AC7983A258D}"/>
              </a:ext>
            </a:extLst>
          </p:cNvPr>
          <p:cNvGrpSpPr/>
          <p:nvPr/>
        </p:nvGrpSpPr>
        <p:grpSpPr>
          <a:xfrm>
            <a:off x="6477996" y="3697090"/>
            <a:ext cx="5458493" cy="701496"/>
            <a:chOff x="5819650" y="1666120"/>
            <a:chExt cx="5458493" cy="701496"/>
          </a:xfrm>
        </p:grpSpPr>
        <p:grpSp>
          <p:nvGrpSpPr>
            <p:cNvPr id="17" name="Group 16">
              <a:extLst>
                <a:ext uri="{FF2B5EF4-FFF2-40B4-BE49-F238E27FC236}">
                  <a16:creationId xmlns:a16="http://schemas.microsoft.com/office/drawing/2014/main" id="{712FF121-2EA6-45C3-9077-7A4741C0A484}"/>
                </a:ext>
              </a:extLst>
            </p:cNvPr>
            <p:cNvGrpSpPr/>
            <p:nvPr/>
          </p:nvGrpSpPr>
          <p:grpSpPr>
            <a:xfrm>
              <a:off x="6751979" y="1666120"/>
              <a:ext cx="4526164" cy="701496"/>
              <a:chOff x="6751979" y="1666120"/>
              <a:chExt cx="4526164" cy="701496"/>
            </a:xfrm>
          </p:grpSpPr>
          <p:sp>
            <p:nvSpPr>
              <p:cNvPr id="19" name="TextBox 18">
                <a:extLst>
                  <a:ext uri="{FF2B5EF4-FFF2-40B4-BE49-F238E27FC236}">
                    <a16:creationId xmlns:a16="http://schemas.microsoft.com/office/drawing/2014/main" id="{FFF6621E-83DF-4422-86FE-0144C39F4311}"/>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92876439-7B60-4359-8451-3F9EFA3D510C}"/>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Questions</a:t>
                </a:r>
                <a:endParaRPr lang="ko-KR" altLang="en-US" sz="2700" b="1" dirty="0">
                  <a:solidFill>
                    <a:schemeClr val="bg1"/>
                  </a:solidFill>
                  <a:cs typeface="Arial" pitchFamily="34" charset="0"/>
                </a:endParaRPr>
              </a:p>
            </p:txBody>
          </p:sp>
        </p:grpSp>
        <p:sp>
          <p:nvSpPr>
            <p:cNvPr id="18" name="TextBox 17">
              <a:extLst>
                <a:ext uri="{FF2B5EF4-FFF2-40B4-BE49-F238E27FC236}">
                  <a16:creationId xmlns:a16="http://schemas.microsoft.com/office/drawing/2014/main" id="{CC5A42A5-241B-4616-801A-0591A81C946B}"/>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1759021F-BBBC-426E-9612-9978882CAD42}"/>
              </a:ext>
            </a:extLst>
          </p:cNvPr>
          <p:cNvGrpSpPr/>
          <p:nvPr/>
        </p:nvGrpSpPr>
        <p:grpSpPr>
          <a:xfrm>
            <a:off x="6473376" y="5065609"/>
            <a:ext cx="5458493" cy="701496"/>
            <a:chOff x="5819650" y="1666120"/>
            <a:chExt cx="5458493" cy="701496"/>
          </a:xfrm>
        </p:grpSpPr>
        <p:grpSp>
          <p:nvGrpSpPr>
            <p:cNvPr id="22" name="Group 21">
              <a:extLst>
                <a:ext uri="{FF2B5EF4-FFF2-40B4-BE49-F238E27FC236}">
                  <a16:creationId xmlns:a16="http://schemas.microsoft.com/office/drawing/2014/main" id="{A11CE21D-0B8F-4ECA-B7E7-9BBC0D6CD83F}"/>
                </a:ext>
              </a:extLst>
            </p:cNvPr>
            <p:cNvGrpSpPr/>
            <p:nvPr/>
          </p:nvGrpSpPr>
          <p:grpSpPr>
            <a:xfrm>
              <a:off x="6751979" y="1666120"/>
              <a:ext cx="4526164" cy="701496"/>
              <a:chOff x="6751979" y="1666120"/>
              <a:chExt cx="4526164" cy="701496"/>
            </a:xfrm>
          </p:grpSpPr>
          <p:sp>
            <p:nvSpPr>
              <p:cNvPr id="24" name="TextBox 23">
                <a:extLst>
                  <a:ext uri="{FF2B5EF4-FFF2-40B4-BE49-F238E27FC236}">
                    <a16:creationId xmlns:a16="http://schemas.microsoft.com/office/drawing/2014/main" id="{0F6ADBC4-09AC-48FF-ACA6-BB486669BA5F}"/>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69E57309-26D6-4654-9A76-C1BC37CCD6E7}"/>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Future possibilities</a:t>
                </a:r>
                <a:endParaRPr lang="ko-KR" altLang="en-US" sz="2700" b="1"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C77F97C7-1F12-487F-9440-A1F4D9A8DCC8}"/>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94B2F-F774-410C-8E8C-0C69C7562DAF}"/>
              </a:ext>
            </a:extLst>
          </p:cNvPr>
          <p:cNvSpPr>
            <a:spLocks noGrp="1"/>
          </p:cNvSpPr>
          <p:nvPr>
            <p:ph type="body" sz="quarter" idx="10"/>
          </p:nvPr>
        </p:nvSpPr>
        <p:spPr/>
        <p:txBody>
          <a:bodyPr/>
          <a:lstStyle/>
          <a:p>
            <a:r>
              <a:rPr lang="en-US" dirty="0"/>
              <a:t>Backend - Server</a:t>
            </a:r>
            <a:endParaRPr lang="en-ZA" dirty="0"/>
          </a:p>
        </p:txBody>
      </p:sp>
      <p:grpSp>
        <p:nvGrpSpPr>
          <p:cNvPr id="4" name="Group 3">
            <a:extLst>
              <a:ext uri="{FF2B5EF4-FFF2-40B4-BE49-F238E27FC236}">
                <a16:creationId xmlns:a16="http://schemas.microsoft.com/office/drawing/2014/main" id="{BE594A94-88AB-4716-B96D-F0B8CC4FCBB6}"/>
              </a:ext>
            </a:extLst>
          </p:cNvPr>
          <p:cNvGrpSpPr/>
          <p:nvPr/>
        </p:nvGrpSpPr>
        <p:grpSpPr>
          <a:xfrm>
            <a:off x="8102053" y="1546966"/>
            <a:ext cx="3794673" cy="3079349"/>
            <a:chOff x="803640" y="3362835"/>
            <a:chExt cx="2059657" cy="3079349"/>
          </a:xfrm>
        </p:grpSpPr>
        <p:sp>
          <p:nvSpPr>
            <p:cNvPr id="5" name="TextBox 4">
              <a:extLst>
                <a:ext uri="{FF2B5EF4-FFF2-40B4-BE49-F238E27FC236}">
                  <a16:creationId xmlns:a16="http://schemas.microsoft.com/office/drawing/2014/main" id="{AF8056B7-CDFA-476E-83CA-8044E159C4B0}"/>
                </a:ext>
              </a:extLst>
            </p:cNvPr>
            <p:cNvSpPr txBox="1"/>
            <p:nvPr/>
          </p:nvSpPr>
          <p:spPr>
            <a:xfrm>
              <a:off x="803640" y="3579862"/>
              <a:ext cx="2059657" cy="2862322"/>
            </a:xfrm>
            <a:prstGeom prst="rect">
              <a:avLst/>
            </a:prstGeom>
            <a:noFill/>
          </p:spPr>
          <p:txBody>
            <a:bodyPr wrap="square" rtlCol="0">
              <a:spAutoFit/>
            </a:bodyPr>
            <a:lstStyle/>
            <a:p>
              <a:pPr marL="36900" indent="0">
                <a:buNone/>
              </a:pPr>
              <a:r>
                <a:rPr lang="en-US" sz="1200" dirty="0"/>
                <a:t>For testing purposes, we log the data to see if there are any errors.</a:t>
              </a:r>
            </a:p>
            <a:p>
              <a:pPr marL="36900" indent="0">
                <a:buNone/>
              </a:pPr>
              <a:r>
                <a:rPr lang="en-US" sz="1200" dirty="0"/>
                <a:t>Since the server is in Canada, we need to set the location, otherwise when we want to receive an email at a specific time we won't get it, as we will receive it at the specified time in Canada.</a:t>
              </a:r>
            </a:p>
            <a:p>
              <a:pPr marL="36900" indent="0">
                <a:buNone/>
              </a:pPr>
              <a:endParaRPr lang="en-US" sz="1200" dirty="0"/>
            </a:p>
            <a:p>
              <a:pPr marL="36900" indent="0">
                <a:buNone/>
              </a:pPr>
              <a:r>
                <a:rPr lang="en-US" sz="1200" dirty="0"/>
                <a:t>We get the current Date to determine when the email should be sent.</a:t>
              </a:r>
            </a:p>
            <a:p>
              <a:pPr marL="36900" indent="0">
                <a:buNone/>
              </a:pPr>
              <a:r>
                <a:rPr lang="en-US" sz="1200" dirty="0"/>
                <a:t>If it is 6pm an email is created and sent.</a:t>
              </a:r>
              <a:br>
                <a:rPr lang="en-US" sz="1200" dirty="0"/>
              </a:br>
              <a:endParaRPr lang="en-US" sz="1200" dirty="0"/>
            </a:p>
            <a:p>
              <a:pPr marL="36900" indent="0">
                <a:buNone/>
              </a:pPr>
              <a:r>
                <a:rPr lang="en-US" sz="1200" dirty="0"/>
                <a:t>We can use an array of emails where the “to” is specified to send emails to multiple people.</a:t>
              </a:r>
            </a:p>
            <a:p>
              <a:pPr marL="36900" indent="0">
                <a:buNone/>
              </a:pPr>
              <a:r>
                <a:rPr lang="en-US" sz="1200" dirty="0"/>
                <a:t>Finally, the email is sent. There is error handling as well.</a:t>
              </a:r>
            </a:p>
          </p:txBody>
        </p:sp>
        <p:sp>
          <p:nvSpPr>
            <p:cNvPr id="6" name="TextBox 5">
              <a:extLst>
                <a:ext uri="{FF2B5EF4-FFF2-40B4-BE49-F238E27FC236}">
                  <a16:creationId xmlns:a16="http://schemas.microsoft.com/office/drawing/2014/main" id="{3154E291-A306-4118-8131-B718B7495900}"/>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Back-end</a:t>
              </a:r>
            </a:p>
          </p:txBody>
        </p:sp>
      </p:grpSp>
      <p:pic>
        <p:nvPicPr>
          <p:cNvPr id="7" name="Picture 6">
            <a:extLst>
              <a:ext uri="{FF2B5EF4-FFF2-40B4-BE49-F238E27FC236}">
                <a16:creationId xmlns:a16="http://schemas.microsoft.com/office/drawing/2014/main" id="{37DF123B-9C32-498D-AB34-8216C173EE3B}"/>
              </a:ext>
            </a:extLst>
          </p:cNvPr>
          <p:cNvPicPr>
            <a:picLocks noChangeAspect="1"/>
          </p:cNvPicPr>
          <p:nvPr/>
        </p:nvPicPr>
        <p:blipFill>
          <a:blip r:embed="rId2"/>
          <a:stretch>
            <a:fillRect/>
          </a:stretch>
        </p:blipFill>
        <p:spPr>
          <a:xfrm>
            <a:off x="323529" y="1546966"/>
            <a:ext cx="7618833" cy="3764067"/>
          </a:xfrm>
          <a:prstGeom prst="rect">
            <a:avLst/>
          </a:prstGeom>
        </p:spPr>
      </p:pic>
    </p:spTree>
    <p:extLst>
      <p:ext uri="{BB962C8B-B14F-4D97-AF65-F5344CB8AC3E}">
        <p14:creationId xmlns:p14="http://schemas.microsoft.com/office/powerpoint/2010/main" val="874396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94B2F-F774-410C-8E8C-0C69C7562DAF}"/>
              </a:ext>
            </a:extLst>
          </p:cNvPr>
          <p:cNvSpPr>
            <a:spLocks noGrp="1"/>
          </p:cNvSpPr>
          <p:nvPr>
            <p:ph type="body" sz="quarter" idx="10"/>
          </p:nvPr>
        </p:nvSpPr>
        <p:spPr/>
        <p:txBody>
          <a:bodyPr/>
          <a:lstStyle/>
          <a:p>
            <a:r>
              <a:rPr lang="en-US" dirty="0"/>
              <a:t>Backend - Server</a:t>
            </a:r>
            <a:endParaRPr lang="en-ZA" dirty="0"/>
          </a:p>
        </p:txBody>
      </p:sp>
      <p:grpSp>
        <p:nvGrpSpPr>
          <p:cNvPr id="4" name="Group 3">
            <a:extLst>
              <a:ext uri="{FF2B5EF4-FFF2-40B4-BE49-F238E27FC236}">
                <a16:creationId xmlns:a16="http://schemas.microsoft.com/office/drawing/2014/main" id="{BE594A94-88AB-4716-B96D-F0B8CC4FCBB6}"/>
              </a:ext>
            </a:extLst>
          </p:cNvPr>
          <p:cNvGrpSpPr/>
          <p:nvPr/>
        </p:nvGrpSpPr>
        <p:grpSpPr>
          <a:xfrm>
            <a:off x="6529431" y="2812654"/>
            <a:ext cx="3794673" cy="2156019"/>
            <a:chOff x="803640" y="3362835"/>
            <a:chExt cx="2059657" cy="2156019"/>
          </a:xfrm>
        </p:grpSpPr>
        <p:sp>
          <p:nvSpPr>
            <p:cNvPr id="5" name="TextBox 4">
              <a:extLst>
                <a:ext uri="{FF2B5EF4-FFF2-40B4-BE49-F238E27FC236}">
                  <a16:creationId xmlns:a16="http://schemas.microsoft.com/office/drawing/2014/main" id="{AF8056B7-CDFA-476E-83CA-8044E159C4B0}"/>
                </a:ext>
              </a:extLst>
            </p:cNvPr>
            <p:cNvSpPr txBox="1"/>
            <p:nvPr/>
          </p:nvSpPr>
          <p:spPr>
            <a:xfrm>
              <a:off x="803640" y="3579862"/>
              <a:ext cx="2059657" cy="1938992"/>
            </a:xfrm>
            <a:prstGeom prst="rect">
              <a:avLst/>
            </a:prstGeom>
            <a:noFill/>
          </p:spPr>
          <p:txBody>
            <a:bodyPr wrap="square" rtlCol="0">
              <a:spAutoFit/>
            </a:bodyPr>
            <a:lstStyle/>
            <a:p>
              <a:pPr marL="36900" indent="0">
                <a:buNone/>
              </a:pPr>
              <a:r>
                <a:rPr lang="en-US" sz="1200" dirty="0"/>
                <a:t>We connect to MongoDB and check if there is a Database. If not, we make one and store the values in a collection. Note that we only insert 1 and not multiple. This inserting happens every 30 mins.</a:t>
              </a:r>
            </a:p>
            <a:p>
              <a:pPr marL="36900" indent="0">
                <a:buNone/>
              </a:pPr>
              <a:endParaRPr lang="en-US" sz="1200" dirty="0"/>
            </a:p>
            <a:p>
              <a:pPr marL="36900" indent="0">
                <a:buNone/>
              </a:pPr>
              <a:r>
                <a:rPr lang="en-US" sz="1200" dirty="0"/>
                <a:t>The data that is inserted is in JSON format, and we insert every piece of data that we captured.</a:t>
              </a:r>
            </a:p>
            <a:p>
              <a:pPr marL="36900" indent="0">
                <a:buNone/>
              </a:pPr>
              <a:r>
                <a:rPr lang="en-US" sz="1200" dirty="0"/>
                <a:t>When a client then disconnect, we log a message.</a:t>
              </a:r>
            </a:p>
            <a:p>
              <a:pPr marL="36900" indent="0">
                <a:buNone/>
              </a:pPr>
              <a:endParaRPr lang="en-US" sz="1200" dirty="0"/>
            </a:p>
            <a:p>
              <a:pPr marL="36900" indent="0">
                <a:buNone/>
              </a:pPr>
              <a:r>
                <a:rPr lang="en-US" sz="1200" dirty="0"/>
                <a:t>The server runs on port 3000.</a:t>
              </a:r>
            </a:p>
          </p:txBody>
        </p:sp>
        <p:sp>
          <p:nvSpPr>
            <p:cNvPr id="6" name="TextBox 5">
              <a:extLst>
                <a:ext uri="{FF2B5EF4-FFF2-40B4-BE49-F238E27FC236}">
                  <a16:creationId xmlns:a16="http://schemas.microsoft.com/office/drawing/2014/main" id="{3154E291-A306-4118-8131-B718B7495900}"/>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Back-end</a:t>
              </a:r>
            </a:p>
          </p:txBody>
        </p:sp>
      </p:grpSp>
      <p:pic>
        <p:nvPicPr>
          <p:cNvPr id="7" name="Picture 6">
            <a:extLst>
              <a:ext uri="{FF2B5EF4-FFF2-40B4-BE49-F238E27FC236}">
                <a16:creationId xmlns:a16="http://schemas.microsoft.com/office/drawing/2014/main" id="{40F6FE5C-00F8-43FA-9FC7-07A81FF40727}"/>
              </a:ext>
            </a:extLst>
          </p:cNvPr>
          <p:cNvPicPr>
            <a:picLocks noChangeAspect="1"/>
          </p:cNvPicPr>
          <p:nvPr/>
        </p:nvPicPr>
        <p:blipFill>
          <a:blip r:embed="rId2"/>
          <a:stretch>
            <a:fillRect/>
          </a:stretch>
        </p:blipFill>
        <p:spPr>
          <a:xfrm>
            <a:off x="323529" y="1161963"/>
            <a:ext cx="5419725" cy="5238750"/>
          </a:xfrm>
          <a:prstGeom prst="rect">
            <a:avLst/>
          </a:prstGeom>
        </p:spPr>
      </p:pic>
    </p:spTree>
    <p:extLst>
      <p:ext uri="{BB962C8B-B14F-4D97-AF65-F5344CB8AC3E}">
        <p14:creationId xmlns:p14="http://schemas.microsoft.com/office/powerpoint/2010/main" val="2113404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D9E36D-370F-46EB-A229-C014AA5A3A6B}"/>
              </a:ext>
            </a:extLst>
          </p:cNvPr>
          <p:cNvSpPr>
            <a:spLocks noGrp="1"/>
          </p:cNvSpPr>
          <p:nvPr>
            <p:ph type="body" sz="quarter" idx="10"/>
          </p:nvPr>
        </p:nvSpPr>
        <p:spPr/>
        <p:txBody>
          <a:bodyPr/>
          <a:lstStyle/>
          <a:p>
            <a:r>
              <a:rPr lang="en-US" dirty="0"/>
              <a:t>API - Connections</a:t>
            </a:r>
            <a:endParaRPr lang="en-ZA" dirty="0"/>
          </a:p>
        </p:txBody>
      </p:sp>
      <p:pic>
        <p:nvPicPr>
          <p:cNvPr id="3" name="Content Placeholder 5">
            <a:extLst>
              <a:ext uri="{FF2B5EF4-FFF2-40B4-BE49-F238E27FC236}">
                <a16:creationId xmlns:a16="http://schemas.microsoft.com/office/drawing/2014/main" id="{D324C1D3-E5B4-4DDD-AF32-5DF3A79E6224}"/>
              </a:ext>
            </a:extLst>
          </p:cNvPr>
          <p:cNvPicPr>
            <a:picLocks noChangeAspect="1"/>
          </p:cNvPicPr>
          <p:nvPr/>
        </p:nvPicPr>
        <p:blipFill rotWithShape="1">
          <a:blip r:embed="rId2"/>
          <a:srcRect r="13847"/>
          <a:stretch/>
        </p:blipFill>
        <p:spPr>
          <a:xfrm>
            <a:off x="323530" y="1191237"/>
            <a:ext cx="6563832" cy="5167642"/>
          </a:xfrm>
          <a:prstGeom prst="rect">
            <a:avLst/>
          </a:prstGeom>
        </p:spPr>
      </p:pic>
      <p:grpSp>
        <p:nvGrpSpPr>
          <p:cNvPr id="4" name="Group 3">
            <a:extLst>
              <a:ext uri="{FF2B5EF4-FFF2-40B4-BE49-F238E27FC236}">
                <a16:creationId xmlns:a16="http://schemas.microsoft.com/office/drawing/2014/main" id="{B21CDF67-3016-47A4-877A-A28E98E53070}"/>
              </a:ext>
            </a:extLst>
          </p:cNvPr>
          <p:cNvGrpSpPr/>
          <p:nvPr/>
        </p:nvGrpSpPr>
        <p:grpSpPr>
          <a:xfrm>
            <a:off x="7372211" y="1714746"/>
            <a:ext cx="3794673" cy="2156019"/>
            <a:chOff x="803640" y="3362835"/>
            <a:chExt cx="2059657" cy="2156019"/>
          </a:xfrm>
        </p:grpSpPr>
        <p:sp>
          <p:nvSpPr>
            <p:cNvPr id="5" name="TextBox 4">
              <a:extLst>
                <a:ext uri="{FF2B5EF4-FFF2-40B4-BE49-F238E27FC236}">
                  <a16:creationId xmlns:a16="http://schemas.microsoft.com/office/drawing/2014/main" id="{B21641D1-98E3-4B87-94F2-77E35F5BB8F7}"/>
                </a:ext>
              </a:extLst>
            </p:cNvPr>
            <p:cNvSpPr txBox="1"/>
            <p:nvPr/>
          </p:nvSpPr>
          <p:spPr>
            <a:xfrm>
              <a:off x="803640" y="3579862"/>
              <a:ext cx="2059657" cy="1938992"/>
            </a:xfrm>
            <a:prstGeom prst="rect">
              <a:avLst/>
            </a:prstGeom>
            <a:noFill/>
          </p:spPr>
          <p:txBody>
            <a:bodyPr wrap="square" rtlCol="0">
              <a:spAutoFit/>
            </a:bodyPr>
            <a:lstStyle/>
            <a:p>
              <a:pPr indent="-182880"/>
              <a:r>
                <a:rPr lang="en-US" sz="1200" dirty="0"/>
                <a:t>Uses Http requests to access and use data. app.js is the connection to database(mongoDB). </a:t>
              </a:r>
            </a:p>
            <a:p>
              <a:pPr indent="-182880"/>
              <a:endParaRPr lang="en-US" sz="1200" dirty="0"/>
            </a:p>
            <a:p>
              <a:pPr indent="-182880"/>
              <a:r>
                <a:rPr lang="en-US" sz="1200" dirty="0"/>
                <a:t>The purpose of the API is to create a connection for communication so that the front end and back end can send and receive information from one another. </a:t>
              </a:r>
            </a:p>
            <a:p>
              <a:pPr indent="-182880"/>
              <a:endParaRPr lang="en-US" sz="1200" dirty="0"/>
            </a:p>
            <a:p>
              <a:pPr indent="-182880"/>
              <a:r>
                <a:rPr lang="en-US" sz="1200" dirty="0"/>
                <a:t>const cors =  require(‘express’) is a security feature that ensures that no IP address unless defined has access to the API.  </a:t>
              </a:r>
            </a:p>
          </p:txBody>
        </p:sp>
        <p:sp>
          <p:nvSpPr>
            <p:cNvPr id="6" name="TextBox 5">
              <a:extLst>
                <a:ext uri="{FF2B5EF4-FFF2-40B4-BE49-F238E27FC236}">
                  <a16:creationId xmlns:a16="http://schemas.microsoft.com/office/drawing/2014/main" id="{158DC027-4654-4A2C-8903-A79CB6E5A27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API </a:t>
              </a:r>
            </a:p>
          </p:txBody>
        </p:sp>
      </p:grpSp>
    </p:spTree>
    <p:extLst>
      <p:ext uri="{BB962C8B-B14F-4D97-AF65-F5344CB8AC3E}">
        <p14:creationId xmlns:p14="http://schemas.microsoft.com/office/powerpoint/2010/main" val="3602573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D9E36D-370F-46EB-A229-C014AA5A3A6B}"/>
              </a:ext>
            </a:extLst>
          </p:cNvPr>
          <p:cNvSpPr>
            <a:spLocks noGrp="1"/>
          </p:cNvSpPr>
          <p:nvPr>
            <p:ph type="body" sz="quarter" idx="10"/>
          </p:nvPr>
        </p:nvSpPr>
        <p:spPr/>
        <p:txBody>
          <a:bodyPr/>
          <a:lstStyle/>
          <a:p>
            <a:r>
              <a:rPr lang="en-US" dirty="0"/>
              <a:t>API - Connections</a:t>
            </a:r>
            <a:endParaRPr lang="en-ZA" dirty="0"/>
          </a:p>
        </p:txBody>
      </p:sp>
      <p:grpSp>
        <p:nvGrpSpPr>
          <p:cNvPr id="4" name="Group 3">
            <a:extLst>
              <a:ext uri="{FF2B5EF4-FFF2-40B4-BE49-F238E27FC236}">
                <a16:creationId xmlns:a16="http://schemas.microsoft.com/office/drawing/2014/main" id="{B21CDF67-3016-47A4-877A-A28E98E53070}"/>
              </a:ext>
            </a:extLst>
          </p:cNvPr>
          <p:cNvGrpSpPr/>
          <p:nvPr/>
        </p:nvGrpSpPr>
        <p:grpSpPr>
          <a:xfrm>
            <a:off x="7372211" y="1714746"/>
            <a:ext cx="3794673" cy="2156019"/>
            <a:chOff x="803640" y="3362835"/>
            <a:chExt cx="2059657" cy="2156019"/>
          </a:xfrm>
        </p:grpSpPr>
        <p:sp>
          <p:nvSpPr>
            <p:cNvPr id="5" name="TextBox 4">
              <a:extLst>
                <a:ext uri="{FF2B5EF4-FFF2-40B4-BE49-F238E27FC236}">
                  <a16:creationId xmlns:a16="http://schemas.microsoft.com/office/drawing/2014/main" id="{B21641D1-98E3-4B87-94F2-77E35F5BB8F7}"/>
                </a:ext>
              </a:extLst>
            </p:cNvPr>
            <p:cNvSpPr txBox="1"/>
            <p:nvPr/>
          </p:nvSpPr>
          <p:spPr>
            <a:xfrm>
              <a:off x="803640" y="3579862"/>
              <a:ext cx="2059657" cy="1938992"/>
            </a:xfrm>
            <a:prstGeom prst="rect">
              <a:avLst/>
            </a:prstGeom>
            <a:noFill/>
          </p:spPr>
          <p:txBody>
            <a:bodyPr wrap="square" rtlCol="0">
              <a:spAutoFit/>
            </a:bodyPr>
            <a:lstStyle/>
            <a:p>
              <a:pPr indent="-182880"/>
              <a:r>
                <a:rPr lang="en-US" sz="1200" dirty="0"/>
                <a:t>This part of the application gathers all the data from what the sensor pulled from the Arduino and shows it on the front end in a format. The data that it pulls is the time, temperature, humidity, moisture and light variation.</a:t>
              </a:r>
            </a:p>
            <a:p>
              <a:pPr indent="-182880"/>
              <a:endParaRPr lang="en-US" sz="1200" dirty="0"/>
            </a:p>
            <a:p>
              <a:pPr indent="-182880"/>
              <a:r>
                <a:rPr lang="en-US" sz="1200" dirty="0"/>
                <a:t>The sensor data is stored in the database, once the API connection between the database and itself is running we can access the data of the sensor in real time and view it in the web application.</a:t>
              </a:r>
            </a:p>
          </p:txBody>
        </p:sp>
        <p:sp>
          <p:nvSpPr>
            <p:cNvPr id="6" name="TextBox 5">
              <a:extLst>
                <a:ext uri="{FF2B5EF4-FFF2-40B4-BE49-F238E27FC236}">
                  <a16:creationId xmlns:a16="http://schemas.microsoft.com/office/drawing/2014/main" id="{158DC027-4654-4A2C-8903-A79CB6E5A27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API : How it works </a:t>
              </a:r>
            </a:p>
          </p:txBody>
        </p:sp>
      </p:grpSp>
      <p:pic>
        <p:nvPicPr>
          <p:cNvPr id="7" name="Content Placeholder 5">
            <a:extLst>
              <a:ext uri="{FF2B5EF4-FFF2-40B4-BE49-F238E27FC236}">
                <a16:creationId xmlns:a16="http://schemas.microsoft.com/office/drawing/2014/main" id="{87369FE8-EB01-4813-9E36-A6597B29F504}"/>
              </a:ext>
            </a:extLst>
          </p:cNvPr>
          <p:cNvPicPr>
            <a:picLocks noChangeAspect="1"/>
          </p:cNvPicPr>
          <p:nvPr/>
        </p:nvPicPr>
        <p:blipFill rotWithShape="1">
          <a:blip r:embed="rId2"/>
          <a:srcRect r="6676" b="-2"/>
          <a:stretch/>
        </p:blipFill>
        <p:spPr>
          <a:xfrm>
            <a:off x="295274" y="1063756"/>
            <a:ext cx="5451627" cy="5328655"/>
          </a:xfrm>
          <a:prstGeom prst="rect">
            <a:avLst/>
          </a:prstGeom>
        </p:spPr>
      </p:pic>
    </p:spTree>
    <p:extLst>
      <p:ext uri="{BB962C8B-B14F-4D97-AF65-F5344CB8AC3E}">
        <p14:creationId xmlns:p14="http://schemas.microsoft.com/office/powerpoint/2010/main" val="3184711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D9E36D-370F-46EB-A229-C014AA5A3A6B}"/>
              </a:ext>
            </a:extLst>
          </p:cNvPr>
          <p:cNvSpPr>
            <a:spLocks noGrp="1"/>
          </p:cNvSpPr>
          <p:nvPr>
            <p:ph type="body" sz="quarter" idx="10"/>
          </p:nvPr>
        </p:nvSpPr>
        <p:spPr/>
        <p:txBody>
          <a:bodyPr/>
          <a:lstStyle/>
          <a:p>
            <a:r>
              <a:rPr lang="en-US" dirty="0"/>
              <a:t>API - Connections</a:t>
            </a:r>
            <a:endParaRPr lang="en-ZA" dirty="0"/>
          </a:p>
        </p:txBody>
      </p:sp>
      <p:grpSp>
        <p:nvGrpSpPr>
          <p:cNvPr id="4" name="Group 3">
            <a:extLst>
              <a:ext uri="{FF2B5EF4-FFF2-40B4-BE49-F238E27FC236}">
                <a16:creationId xmlns:a16="http://schemas.microsoft.com/office/drawing/2014/main" id="{B21CDF67-3016-47A4-877A-A28E98E53070}"/>
              </a:ext>
            </a:extLst>
          </p:cNvPr>
          <p:cNvGrpSpPr/>
          <p:nvPr/>
        </p:nvGrpSpPr>
        <p:grpSpPr>
          <a:xfrm>
            <a:off x="895910" y="1528762"/>
            <a:ext cx="3794673" cy="4774941"/>
            <a:chOff x="803640" y="3362835"/>
            <a:chExt cx="2059657" cy="4774941"/>
          </a:xfrm>
        </p:grpSpPr>
        <p:sp>
          <p:nvSpPr>
            <p:cNvPr id="5" name="TextBox 4">
              <a:extLst>
                <a:ext uri="{FF2B5EF4-FFF2-40B4-BE49-F238E27FC236}">
                  <a16:creationId xmlns:a16="http://schemas.microsoft.com/office/drawing/2014/main" id="{B21641D1-98E3-4B87-94F2-77E35F5BB8F7}"/>
                </a:ext>
              </a:extLst>
            </p:cNvPr>
            <p:cNvSpPr txBox="1"/>
            <p:nvPr/>
          </p:nvSpPr>
          <p:spPr>
            <a:xfrm>
              <a:off x="803640" y="3579862"/>
              <a:ext cx="2059657" cy="4557914"/>
            </a:xfrm>
            <a:prstGeom prst="rect">
              <a:avLst/>
            </a:prstGeom>
            <a:noFill/>
          </p:spPr>
          <p:txBody>
            <a:bodyPr wrap="square" rtlCol="0">
              <a:spAutoFit/>
            </a:bodyPr>
            <a:lstStyle/>
            <a:p>
              <a:pPr indent="-182880">
                <a:lnSpc>
                  <a:spcPct val="104000"/>
                </a:lnSpc>
              </a:pPr>
              <a:r>
                <a:rPr lang="en-US" sz="1400" dirty="0"/>
                <a:t>Overall responsibility of our API is to observe the data from the device we installed as soon in the DataSchema.</a:t>
              </a:r>
            </a:p>
            <a:p>
              <a:pPr indent="-182880">
                <a:lnSpc>
                  <a:spcPct val="104000"/>
                </a:lnSpc>
              </a:pPr>
              <a:endParaRPr lang="en-US" sz="1400" dirty="0"/>
            </a:p>
            <a:p>
              <a:pPr indent="-182880">
                <a:lnSpc>
                  <a:spcPct val="104000"/>
                </a:lnSpc>
              </a:pPr>
              <a:r>
                <a:rPr lang="en-US" sz="1400" dirty="0"/>
                <a:t>Some of the dependencies used in the creation of the API are:</a:t>
              </a:r>
            </a:p>
            <a:p>
              <a:pPr indent="-182880">
                <a:lnSpc>
                  <a:spcPct val="104000"/>
                </a:lnSpc>
              </a:pPr>
              <a:endParaRPr lang="en-US" sz="1400" dirty="0"/>
            </a:p>
            <a:p>
              <a:pPr indent="-182880">
                <a:lnSpc>
                  <a:spcPct val="104000"/>
                </a:lnSpc>
              </a:pPr>
              <a:r>
                <a:rPr lang="en-US" sz="1400" dirty="0"/>
                <a:t>Nodemon: works mainly as a time saver so we don’t have to restart the application every time we make changes.</a:t>
              </a:r>
            </a:p>
            <a:p>
              <a:pPr indent="-182880">
                <a:lnSpc>
                  <a:spcPct val="104000"/>
                </a:lnSpc>
              </a:pPr>
              <a:endParaRPr lang="en-US" sz="1400" dirty="0"/>
            </a:p>
            <a:p>
              <a:pPr indent="-182880">
                <a:lnSpc>
                  <a:spcPct val="104000"/>
                </a:lnSpc>
              </a:pPr>
              <a:r>
                <a:rPr lang="en-US" sz="1400" dirty="0"/>
                <a:t>dotenv: allows us to keep certain areas private(security measure)</a:t>
              </a:r>
            </a:p>
            <a:p>
              <a:pPr indent="-182880">
                <a:lnSpc>
                  <a:spcPct val="104000"/>
                </a:lnSpc>
              </a:pPr>
              <a:endParaRPr lang="en-US" sz="1400" dirty="0"/>
            </a:p>
            <a:p>
              <a:pPr indent="-182880">
                <a:lnSpc>
                  <a:spcPct val="104000"/>
                </a:lnSpc>
              </a:pPr>
              <a:r>
                <a:rPr lang="en-US" sz="1400" dirty="0"/>
                <a:t>Express: allows us more functionality when creating the API  </a:t>
              </a:r>
            </a:p>
            <a:p>
              <a:pPr indent="-182880">
                <a:lnSpc>
                  <a:spcPct val="104000"/>
                </a:lnSpc>
              </a:pPr>
              <a:endParaRPr lang="en-US" sz="1400" dirty="0"/>
            </a:p>
            <a:p>
              <a:pPr indent="-182880">
                <a:lnSpc>
                  <a:spcPct val="104000"/>
                </a:lnSpc>
              </a:pPr>
              <a:r>
                <a:rPr lang="en-US" sz="1400" dirty="0"/>
                <a:t>Mongoose: manages the relationship between data, provides schema validation and is needed for mongoDB. </a:t>
              </a:r>
            </a:p>
          </p:txBody>
        </p:sp>
        <p:sp>
          <p:nvSpPr>
            <p:cNvPr id="6" name="TextBox 5">
              <a:extLst>
                <a:ext uri="{FF2B5EF4-FFF2-40B4-BE49-F238E27FC236}">
                  <a16:creationId xmlns:a16="http://schemas.microsoft.com/office/drawing/2014/main" id="{158DC027-4654-4A2C-8903-A79CB6E5A27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API : System responsibility</a:t>
              </a:r>
            </a:p>
          </p:txBody>
        </p:sp>
      </p:grpSp>
      <p:pic>
        <p:nvPicPr>
          <p:cNvPr id="8" name="Content Placeholder 5">
            <a:extLst>
              <a:ext uri="{FF2B5EF4-FFF2-40B4-BE49-F238E27FC236}">
                <a16:creationId xmlns:a16="http://schemas.microsoft.com/office/drawing/2014/main" id="{9B1DE37D-B525-493B-8588-88A2BDC9BBC0}"/>
              </a:ext>
            </a:extLst>
          </p:cNvPr>
          <p:cNvPicPr>
            <a:picLocks noChangeAspect="1"/>
          </p:cNvPicPr>
          <p:nvPr/>
        </p:nvPicPr>
        <p:blipFill>
          <a:blip r:embed="rId2"/>
          <a:stretch>
            <a:fillRect/>
          </a:stretch>
        </p:blipFill>
        <p:spPr>
          <a:xfrm>
            <a:off x="5273765" y="1528762"/>
            <a:ext cx="5505450" cy="3800475"/>
          </a:xfrm>
          <a:prstGeom prst="rect">
            <a:avLst/>
          </a:prstGeom>
        </p:spPr>
      </p:pic>
    </p:spTree>
    <p:extLst>
      <p:ext uri="{BB962C8B-B14F-4D97-AF65-F5344CB8AC3E}">
        <p14:creationId xmlns:p14="http://schemas.microsoft.com/office/powerpoint/2010/main" val="1531198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7BBB3E-F9E6-4221-B6BC-924DA1C998F0}"/>
              </a:ext>
            </a:extLst>
          </p:cNvPr>
          <p:cNvSpPr>
            <a:spLocks noGrp="1"/>
          </p:cNvSpPr>
          <p:nvPr>
            <p:ph type="body" sz="quarter" idx="10"/>
          </p:nvPr>
        </p:nvSpPr>
        <p:spPr/>
        <p:txBody>
          <a:bodyPr/>
          <a:lstStyle/>
          <a:p>
            <a:r>
              <a:rPr lang="en-US" dirty="0"/>
              <a:t>Frontend - React </a:t>
            </a:r>
            <a:endParaRPr lang="en-ZA" dirty="0"/>
          </a:p>
        </p:txBody>
      </p:sp>
      <p:pic>
        <p:nvPicPr>
          <p:cNvPr id="4" name="Picture 3">
            <a:extLst>
              <a:ext uri="{FF2B5EF4-FFF2-40B4-BE49-F238E27FC236}">
                <a16:creationId xmlns:a16="http://schemas.microsoft.com/office/drawing/2014/main" id="{5AED7835-4AB1-4F75-B359-098FDFAE7EBE}"/>
              </a:ext>
            </a:extLst>
          </p:cNvPr>
          <p:cNvPicPr>
            <a:picLocks noChangeAspect="1"/>
          </p:cNvPicPr>
          <p:nvPr/>
        </p:nvPicPr>
        <p:blipFill>
          <a:blip r:embed="rId2"/>
          <a:stretch>
            <a:fillRect/>
          </a:stretch>
        </p:blipFill>
        <p:spPr>
          <a:xfrm>
            <a:off x="323529" y="1884214"/>
            <a:ext cx="6404130" cy="3672171"/>
          </a:xfrm>
          <a:prstGeom prst="rect">
            <a:avLst/>
          </a:prstGeom>
          <a:ln>
            <a:noFill/>
          </a:ln>
          <a:effectLst>
            <a:outerShdw blurRad="190500" algn="tl" rotWithShape="0">
              <a:srgbClr val="000000">
                <a:alpha val="70000"/>
              </a:srgbClr>
            </a:outerShdw>
          </a:effectLst>
        </p:spPr>
      </p:pic>
      <p:grpSp>
        <p:nvGrpSpPr>
          <p:cNvPr id="8" name="Group 7">
            <a:extLst>
              <a:ext uri="{FF2B5EF4-FFF2-40B4-BE49-F238E27FC236}">
                <a16:creationId xmlns:a16="http://schemas.microsoft.com/office/drawing/2014/main" id="{47BB5FF9-F1B8-49E3-8F63-5D1CD4E87BCC}"/>
              </a:ext>
            </a:extLst>
          </p:cNvPr>
          <p:cNvGrpSpPr/>
          <p:nvPr/>
        </p:nvGrpSpPr>
        <p:grpSpPr>
          <a:xfrm>
            <a:off x="7370524" y="2093939"/>
            <a:ext cx="3794673" cy="678692"/>
            <a:chOff x="803640" y="3362835"/>
            <a:chExt cx="2059657" cy="678692"/>
          </a:xfrm>
        </p:grpSpPr>
        <p:sp>
          <p:nvSpPr>
            <p:cNvPr id="9" name="TextBox 8">
              <a:extLst>
                <a:ext uri="{FF2B5EF4-FFF2-40B4-BE49-F238E27FC236}">
                  <a16:creationId xmlns:a16="http://schemas.microsoft.com/office/drawing/2014/main" id="{A9823B1B-440A-44A8-A979-B722A1C8F990}"/>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Frontend is mainly responsible for showing an interactive connection to users</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EAB338B0-83E6-4D1F-BA6E-8A1934448D0E}"/>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5"/>
                  </a:solidFill>
                  <a:cs typeface="Arial" pitchFamily="34" charset="0"/>
                </a:rPr>
                <a:t>Frontend – React</a:t>
              </a:r>
            </a:p>
          </p:txBody>
        </p:sp>
      </p:grpSp>
    </p:spTree>
    <p:extLst>
      <p:ext uri="{BB962C8B-B14F-4D97-AF65-F5344CB8AC3E}">
        <p14:creationId xmlns:p14="http://schemas.microsoft.com/office/powerpoint/2010/main" val="118681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7BBB3E-F9E6-4221-B6BC-924DA1C998F0}"/>
              </a:ext>
            </a:extLst>
          </p:cNvPr>
          <p:cNvSpPr>
            <a:spLocks noGrp="1"/>
          </p:cNvSpPr>
          <p:nvPr>
            <p:ph type="body" sz="quarter" idx="10"/>
          </p:nvPr>
        </p:nvSpPr>
        <p:spPr/>
        <p:txBody>
          <a:bodyPr/>
          <a:lstStyle/>
          <a:p>
            <a:r>
              <a:rPr lang="en-US" dirty="0"/>
              <a:t>Frontend - React </a:t>
            </a:r>
            <a:endParaRPr lang="en-ZA" dirty="0"/>
          </a:p>
        </p:txBody>
      </p:sp>
      <p:grpSp>
        <p:nvGrpSpPr>
          <p:cNvPr id="8" name="Group 7">
            <a:extLst>
              <a:ext uri="{FF2B5EF4-FFF2-40B4-BE49-F238E27FC236}">
                <a16:creationId xmlns:a16="http://schemas.microsoft.com/office/drawing/2014/main" id="{47BB5FF9-F1B8-49E3-8F63-5D1CD4E87BCC}"/>
              </a:ext>
            </a:extLst>
          </p:cNvPr>
          <p:cNvGrpSpPr/>
          <p:nvPr/>
        </p:nvGrpSpPr>
        <p:grpSpPr>
          <a:xfrm>
            <a:off x="7404079" y="2101241"/>
            <a:ext cx="3794673" cy="863358"/>
            <a:chOff x="803640" y="3362835"/>
            <a:chExt cx="2059657" cy="863358"/>
          </a:xfrm>
        </p:grpSpPr>
        <p:sp>
          <p:nvSpPr>
            <p:cNvPr id="9" name="TextBox 8">
              <a:extLst>
                <a:ext uri="{FF2B5EF4-FFF2-40B4-BE49-F238E27FC236}">
                  <a16:creationId xmlns:a16="http://schemas.microsoft.com/office/drawing/2014/main" id="{A9823B1B-440A-44A8-A979-B722A1C8F990}"/>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Frontend was created using React, React is a component-based framework that is easy to use and easier manage. </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EAB338B0-83E6-4D1F-BA6E-8A1934448D0E}"/>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5"/>
                  </a:solidFill>
                  <a:cs typeface="Arial" pitchFamily="34" charset="0"/>
                </a:rPr>
                <a:t>Build using React</a:t>
              </a:r>
            </a:p>
          </p:txBody>
        </p:sp>
      </p:grpSp>
      <p:pic>
        <p:nvPicPr>
          <p:cNvPr id="5" name="Picture 4">
            <a:extLst>
              <a:ext uri="{FF2B5EF4-FFF2-40B4-BE49-F238E27FC236}">
                <a16:creationId xmlns:a16="http://schemas.microsoft.com/office/drawing/2014/main" id="{88FEF50A-75B3-4D45-8DC5-7FA8787970F5}"/>
              </a:ext>
            </a:extLst>
          </p:cNvPr>
          <p:cNvPicPr>
            <a:picLocks noChangeAspect="1"/>
          </p:cNvPicPr>
          <p:nvPr/>
        </p:nvPicPr>
        <p:blipFill>
          <a:blip r:embed="rId2"/>
          <a:stretch>
            <a:fillRect/>
          </a:stretch>
        </p:blipFill>
        <p:spPr>
          <a:xfrm>
            <a:off x="419450" y="2101241"/>
            <a:ext cx="6870583" cy="37567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63821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7BBB3E-F9E6-4221-B6BC-924DA1C998F0}"/>
              </a:ext>
            </a:extLst>
          </p:cNvPr>
          <p:cNvSpPr>
            <a:spLocks noGrp="1"/>
          </p:cNvSpPr>
          <p:nvPr>
            <p:ph type="body" sz="quarter" idx="10"/>
          </p:nvPr>
        </p:nvSpPr>
        <p:spPr/>
        <p:txBody>
          <a:bodyPr/>
          <a:lstStyle/>
          <a:p>
            <a:r>
              <a:rPr lang="en-US" dirty="0"/>
              <a:t>Frontend - React </a:t>
            </a:r>
            <a:endParaRPr lang="en-ZA" dirty="0"/>
          </a:p>
        </p:txBody>
      </p:sp>
      <p:grpSp>
        <p:nvGrpSpPr>
          <p:cNvPr id="8" name="Group 7">
            <a:extLst>
              <a:ext uri="{FF2B5EF4-FFF2-40B4-BE49-F238E27FC236}">
                <a16:creationId xmlns:a16="http://schemas.microsoft.com/office/drawing/2014/main" id="{47BB5FF9-F1B8-49E3-8F63-5D1CD4E87BCC}"/>
              </a:ext>
            </a:extLst>
          </p:cNvPr>
          <p:cNvGrpSpPr/>
          <p:nvPr/>
        </p:nvGrpSpPr>
        <p:grpSpPr>
          <a:xfrm>
            <a:off x="7404079" y="2101241"/>
            <a:ext cx="3794673" cy="678692"/>
            <a:chOff x="803640" y="3362835"/>
            <a:chExt cx="2059657" cy="678692"/>
          </a:xfrm>
        </p:grpSpPr>
        <p:sp>
          <p:nvSpPr>
            <p:cNvPr id="9" name="TextBox 8">
              <a:extLst>
                <a:ext uri="{FF2B5EF4-FFF2-40B4-BE49-F238E27FC236}">
                  <a16:creationId xmlns:a16="http://schemas.microsoft.com/office/drawing/2014/main" id="{A9823B1B-440A-44A8-A979-B722A1C8F990}"/>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frontend is connected to the API using Axios: Axios is super easy and powerful connection library. </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EAB338B0-83E6-4D1F-BA6E-8A1934448D0E}"/>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5"/>
                  </a:solidFill>
                  <a:cs typeface="Arial" pitchFamily="34" charset="0"/>
                </a:rPr>
                <a:t>Connected using Axios</a:t>
              </a:r>
            </a:p>
          </p:txBody>
        </p:sp>
      </p:grpSp>
      <p:pic>
        <p:nvPicPr>
          <p:cNvPr id="4" name="Picture 3">
            <a:extLst>
              <a:ext uri="{FF2B5EF4-FFF2-40B4-BE49-F238E27FC236}">
                <a16:creationId xmlns:a16="http://schemas.microsoft.com/office/drawing/2014/main" id="{8635AAA8-7216-4590-A9A3-9B16F0633D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641" y="2103664"/>
            <a:ext cx="6607942" cy="38752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485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7BBB3E-F9E6-4221-B6BC-924DA1C998F0}"/>
              </a:ext>
            </a:extLst>
          </p:cNvPr>
          <p:cNvSpPr>
            <a:spLocks noGrp="1"/>
          </p:cNvSpPr>
          <p:nvPr>
            <p:ph type="body" sz="quarter" idx="10"/>
          </p:nvPr>
        </p:nvSpPr>
        <p:spPr/>
        <p:txBody>
          <a:bodyPr/>
          <a:lstStyle/>
          <a:p>
            <a:r>
              <a:rPr lang="en-US" dirty="0"/>
              <a:t>The Hardware</a:t>
            </a:r>
            <a:endParaRPr lang="en-ZA" dirty="0"/>
          </a:p>
        </p:txBody>
      </p:sp>
      <p:pic>
        <p:nvPicPr>
          <p:cNvPr id="5" name="Picture 4" descr="Main Hardware">
            <a:extLst>
              <a:ext uri="{FF2B5EF4-FFF2-40B4-BE49-F238E27FC236}">
                <a16:creationId xmlns:a16="http://schemas.microsoft.com/office/drawing/2014/main" id="{E8D7B381-A16C-8D44-A79F-5E301FE25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1768195"/>
            <a:ext cx="4970466" cy="4535366"/>
          </a:xfrm>
          <a:prstGeom prst="rect">
            <a:avLst/>
          </a:prstGeom>
        </p:spPr>
      </p:pic>
      <p:pic>
        <p:nvPicPr>
          <p:cNvPr id="7" name="Picture 6" descr="A picture containing tree, outdoor, ground, blue&#10;&#10;Description automatically generated">
            <a:extLst>
              <a:ext uri="{FF2B5EF4-FFF2-40B4-BE49-F238E27FC236}">
                <a16:creationId xmlns:a16="http://schemas.microsoft.com/office/drawing/2014/main" id="{036F9864-8BB7-CD4F-8E80-43A1F2736AA6}"/>
              </a:ext>
            </a:extLst>
          </p:cNvPr>
          <p:cNvPicPr>
            <a:picLocks noChangeAspect="1"/>
          </p:cNvPicPr>
          <p:nvPr/>
        </p:nvPicPr>
        <p:blipFill rotWithShape="1">
          <a:blip r:embed="rId3">
            <a:extLst>
              <a:ext uri="{28A0092B-C50C-407E-A947-70E740481C1C}">
                <a14:useLocalDpi xmlns:a14="http://schemas.microsoft.com/office/drawing/2010/main" val="0"/>
              </a:ext>
            </a:extLst>
          </a:blip>
          <a:srcRect l="2044" t="22179" r="-2044" b="10273"/>
          <a:stretch/>
        </p:blipFill>
        <p:spPr>
          <a:xfrm>
            <a:off x="5744789" y="1768195"/>
            <a:ext cx="5143500" cy="4583891"/>
          </a:xfrm>
          <a:prstGeom prst="rect">
            <a:avLst/>
          </a:prstGeom>
        </p:spPr>
      </p:pic>
    </p:spTree>
    <p:extLst>
      <p:ext uri="{BB962C8B-B14F-4D97-AF65-F5344CB8AC3E}">
        <p14:creationId xmlns:p14="http://schemas.microsoft.com/office/powerpoint/2010/main" val="1088653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207975" y="2573079"/>
            <a:ext cx="6983876" cy="1711842"/>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5847907" y="2839121"/>
            <a:ext cx="6344093" cy="830997"/>
          </a:xfrm>
          <a:prstGeom prst="rect">
            <a:avLst/>
          </a:prstGeom>
          <a:noFill/>
        </p:spPr>
        <p:txBody>
          <a:bodyPr wrap="square" rtlCol="0" anchor="ctr">
            <a:spAutoFit/>
          </a:bodyPr>
          <a:lstStyle/>
          <a:p>
            <a:r>
              <a:rPr lang="en-US" altLang="ko-KR" sz="4800" dirty="0">
                <a:solidFill>
                  <a:schemeClr val="bg1"/>
                </a:solidFill>
                <a:cs typeface="Arial" pitchFamily="34" charset="0"/>
              </a:rPr>
              <a:t>Questions</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847984" y="3556504"/>
            <a:ext cx="6344016" cy="379656"/>
          </a:xfrm>
          <a:prstGeom prst="rect">
            <a:avLst/>
          </a:prstGeom>
          <a:noFill/>
        </p:spPr>
        <p:txBody>
          <a:bodyPr wrap="square" rtlCol="0" anchor="ctr">
            <a:spAutoFit/>
          </a:bodyPr>
          <a:lstStyle/>
          <a:p>
            <a:r>
              <a:rPr lang="en-US" altLang="ko-KR" sz="1867" dirty="0">
                <a:solidFill>
                  <a:schemeClr val="bg1"/>
                </a:solidFill>
                <a:cs typeface="Arial" pitchFamily="34" charset="0"/>
              </a:rPr>
              <a:t>Ask away!</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416793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339725"/>
            <a:ext cx="11572875" cy="723900"/>
          </a:xfrm>
          <a:prstGeom prst="rect">
            <a:avLst/>
          </a:prstGeom>
        </p:spPr>
        <p:txBody>
          <a:bodyPr>
            <a:normAutofit/>
          </a:bodyPr>
          <a:lstStyle/>
          <a:p>
            <a:r>
              <a:rPr lang="en-US" dirty="0"/>
              <a:t>Infographic Style</a:t>
            </a:r>
          </a:p>
        </p:txBody>
      </p:sp>
      <p:sp>
        <p:nvSpPr>
          <p:cNvPr id="25" name="직사각형 3">
            <a:extLst>
              <a:ext uri="{FF2B5EF4-FFF2-40B4-BE49-F238E27FC236}">
                <a16:creationId xmlns:a16="http://schemas.microsoft.com/office/drawing/2014/main" id="{96CB4540-5E07-4C56-831D-7DFC7C899F05}"/>
              </a:ext>
            </a:extLst>
          </p:cNvPr>
          <p:cNvSpPr/>
          <p:nvPr/>
        </p:nvSpPr>
        <p:spPr>
          <a:xfrm>
            <a:off x="873328" y="711844"/>
            <a:ext cx="3591667" cy="1754326"/>
          </a:xfrm>
          <a:prstGeom prst="rect">
            <a:avLst/>
          </a:prstGeom>
        </p:spPr>
        <p:txBody>
          <a:bodyPr wrap="square">
            <a:spAutoFit/>
          </a:bodyPr>
          <a:lstStyle/>
          <a:p>
            <a:r>
              <a:rPr lang="en-US" altLang="ko-KR" sz="5400" b="1" dirty="0">
                <a:solidFill>
                  <a:schemeClr val="bg1"/>
                </a:solidFill>
                <a:latin typeface="+mj-lt"/>
              </a:rPr>
              <a:t>Meet Our Team</a:t>
            </a:r>
            <a:endParaRPr lang="ko-KR" altLang="en-US" sz="5400" dirty="0">
              <a:solidFill>
                <a:schemeClr val="bg1"/>
              </a:solidFill>
              <a:latin typeface="+mj-lt"/>
            </a:endParaRPr>
          </a:p>
        </p:txBody>
      </p:sp>
      <p:sp>
        <p:nvSpPr>
          <p:cNvPr id="31" name="Rectangle 30">
            <a:extLst>
              <a:ext uri="{FF2B5EF4-FFF2-40B4-BE49-F238E27FC236}">
                <a16:creationId xmlns:a16="http://schemas.microsoft.com/office/drawing/2014/main" id="{9E9BA36E-AC1A-40D4-9DF5-05F97C3BBB90}"/>
              </a:ext>
            </a:extLst>
          </p:cNvPr>
          <p:cNvSpPr/>
          <p:nvPr/>
        </p:nvSpPr>
        <p:spPr>
          <a:xfrm>
            <a:off x="6186490" y="3753732"/>
            <a:ext cx="2286000" cy="1920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46B0F51-8F9B-47F8-BC8B-11BFC7BCA68D}"/>
              </a:ext>
            </a:extLst>
          </p:cNvPr>
          <p:cNvSpPr/>
          <p:nvPr/>
        </p:nvSpPr>
        <p:spPr>
          <a:xfrm>
            <a:off x="9178591" y="3753732"/>
            <a:ext cx="2286000" cy="1920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BAE9A07-2F8A-4821-AEC7-0E33A858926E}"/>
              </a:ext>
            </a:extLst>
          </p:cNvPr>
          <p:cNvSpPr/>
          <p:nvPr/>
        </p:nvSpPr>
        <p:spPr>
          <a:xfrm>
            <a:off x="6541550" y="5472443"/>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15CFC4F-4AC4-409F-9D37-0135455B6EAC}"/>
              </a:ext>
            </a:extLst>
          </p:cNvPr>
          <p:cNvSpPr/>
          <p:nvPr/>
        </p:nvSpPr>
        <p:spPr>
          <a:xfrm>
            <a:off x="9533651" y="5472442"/>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D92BBE0-87A1-45E9-9235-D22E7E97609C}"/>
              </a:ext>
            </a:extLst>
          </p:cNvPr>
          <p:cNvSpPr/>
          <p:nvPr/>
        </p:nvSpPr>
        <p:spPr>
          <a:xfrm>
            <a:off x="6826756" y="5482489"/>
            <a:ext cx="1082348" cy="369332"/>
          </a:xfrm>
          <a:prstGeom prst="rect">
            <a:avLst/>
          </a:prstGeom>
        </p:spPr>
        <p:txBody>
          <a:bodyPr wrap="none">
            <a:spAutoFit/>
          </a:bodyPr>
          <a:lstStyle/>
          <a:p>
            <a:r>
              <a:rPr lang="en-US" dirty="0">
                <a:solidFill>
                  <a:schemeClr val="bg1"/>
                </a:solidFill>
              </a:rPr>
              <a:t>Backend</a:t>
            </a:r>
          </a:p>
        </p:txBody>
      </p:sp>
      <p:sp>
        <p:nvSpPr>
          <p:cNvPr id="36" name="Rectangle 35">
            <a:extLst>
              <a:ext uri="{FF2B5EF4-FFF2-40B4-BE49-F238E27FC236}">
                <a16:creationId xmlns:a16="http://schemas.microsoft.com/office/drawing/2014/main" id="{AAC561D8-433E-4ED7-B139-6212319BD2FF}"/>
              </a:ext>
            </a:extLst>
          </p:cNvPr>
          <p:cNvSpPr/>
          <p:nvPr/>
        </p:nvSpPr>
        <p:spPr>
          <a:xfrm>
            <a:off x="10093567" y="5477465"/>
            <a:ext cx="556563" cy="369332"/>
          </a:xfrm>
          <a:prstGeom prst="rect">
            <a:avLst/>
          </a:prstGeom>
        </p:spPr>
        <p:txBody>
          <a:bodyPr wrap="none">
            <a:spAutoFit/>
          </a:bodyPr>
          <a:lstStyle/>
          <a:p>
            <a:r>
              <a:rPr lang="en-US" dirty="0">
                <a:solidFill>
                  <a:schemeClr val="bg1"/>
                </a:solidFill>
              </a:rPr>
              <a:t>API</a:t>
            </a:r>
          </a:p>
        </p:txBody>
      </p:sp>
      <p:sp>
        <p:nvSpPr>
          <p:cNvPr id="37" name="Content Placeholder 4">
            <a:extLst>
              <a:ext uri="{FF2B5EF4-FFF2-40B4-BE49-F238E27FC236}">
                <a16:creationId xmlns:a16="http://schemas.microsoft.com/office/drawing/2014/main" id="{47D510F4-B09E-4FE9-AC96-F5A0AF88E9E6}"/>
              </a:ext>
            </a:extLst>
          </p:cNvPr>
          <p:cNvSpPr txBox="1">
            <a:spLocks/>
          </p:cNvSpPr>
          <p:nvPr/>
        </p:nvSpPr>
        <p:spPr>
          <a:xfrm>
            <a:off x="6357147" y="3928778"/>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dirty="0" err="1">
                <a:solidFill>
                  <a:schemeClr val="bg1"/>
                </a:solidFill>
              </a:rPr>
              <a:t>Conradt</a:t>
            </a:r>
            <a:r>
              <a:rPr lang="en-US" altLang="ko-KR" sz="1600" dirty="0">
                <a:solidFill>
                  <a:schemeClr val="bg1"/>
                </a:solidFill>
              </a:rPr>
              <a:t> v Heerden</a:t>
            </a:r>
            <a:endParaRPr lang="ko-KR" altLang="en-US" sz="1600" dirty="0">
              <a:solidFill>
                <a:schemeClr val="bg1"/>
              </a:solidFill>
            </a:endParaRPr>
          </a:p>
        </p:txBody>
      </p:sp>
      <p:sp>
        <p:nvSpPr>
          <p:cNvPr id="42" name="직사각형 83">
            <a:extLst>
              <a:ext uri="{FF2B5EF4-FFF2-40B4-BE49-F238E27FC236}">
                <a16:creationId xmlns:a16="http://schemas.microsoft.com/office/drawing/2014/main" id="{F241D6E5-4B9F-48B5-9CE9-C7EBD56918CA}"/>
              </a:ext>
            </a:extLst>
          </p:cNvPr>
          <p:cNvSpPr/>
          <p:nvPr/>
        </p:nvSpPr>
        <p:spPr>
          <a:xfrm>
            <a:off x="6370658" y="4353510"/>
            <a:ext cx="1944217" cy="276999"/>
          </a:xfrm>
          <a:prstGeom prst="rect">
            <a:avLst/>
          </a:prstGeom>
        </p:spPr>
        <p:txBody>
          <a:bodyPr wrap="square">
            <a:spAutoFit/>
          </a:bodyPr>
          <a:lstStyle/>
          <a:p>
            <a:pPr algn="ctr"/>
            <a:r>
              <a:rPr lang="en-US" altLang="ko-KR" sz="1200" dirty="0">
                <a:solidFill>
                  <a:schemeClr val="bg1"/>
                </a:solidFill>
              </a:rPr>
              <a:t>“It is what it is”</a:t>
            </a:r>
          </a:p>
        </p:txBody>
      </p:sp>
      <p:sp>
        <p:nvSpPr>
          <p:cNvPr id="43" name="Content Placeholder 4">
            <a:extLst>
              <a:ext uri="{FF2B5EF4-FFF2-40B4-BE49-F238E27FC236}">
                <a16:creationId xmlns:a16="http://schemas.microsoft.com/office/drawing/2014/main" id="{5C9EB588-57D1-427E-A8DE-D968C10A63D8}"/>
              </a:ext>
            </a:extLst>
          </p:cNvPr>
          <p:cNvSpPr txBox="1">
            <a:spLocks/>
          </p:cNvSpPr>
          <p:nvPr/>
        </p:nvSpPr>
        <p:spPr>
          <a:xfrm>
            <a:off x="9350020" y="3928778"/>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dirty="0">
                <a:solidFill>
                  <a:schemeClr val="bg1"/>
                </a:solidFill>
              </a:rPr>
              <a:t>Duran </a:t>
            </a:r>
            <a:r>
              <a:rPr lang="en-US" altLang="ko-KR" sz="1600" dirty="0" err="1">
                <a:solidFill>
                  <a:schemeClr val="bg1"/>
                </a:solidFill>
              </a:rPr>
              <a:t>Govendar</a:t>
            </a:r>
            <a:endParaRPr lang="ko-KR" altLang="en-US" sz="1600" dirty="0">
              <a:solidFill>
                <a:schemeClr val="bg1"/>
              </a:solidFill>
            </a:endParaRPr>
          </a:p>
        </p:txBody>
      </p:sp>
      <p:sp>
        <p:nvSpPr>
          <p:cNvPr id="48" name="직사각형 83">
            <a:extLst>
              <a:ext uri="{FF2B5EF4-FFF2-40B4-BE49-F238E27FC236}">
                <a16:creationId xmlns:a16="http://schemas.microsoft.com/office/drawing/2014/main" id="{FA819A42-D98F-485D-8008-ABDD3DFEEA53}"/>
              </a:ext>
            </a:extLst>
          </p:cNvPr>
          <p:cNvSpPr/>
          <p:nvPr/>
        </p:nvSpPr>
        <p:spPr>
          <a:xfrm>
            <a:off x="9350255" y="4270934"/>
            <a:ext cx="1944217" cy="461665"/>
          </a:xfrm>
          <a:prstGeom prst="rect">
            <a:avLst/>
          </a:prstGeom>
        </p:spPr>
        <p:txBody>
          <a:bodyPr wrap="square">
            <a:spAutoFit/>
          </a:bodyPr>
          <a:lstStyle/>
          <a:p>
            <a:pPr algn="ctr"/>
            <a:r>
              <a:rPr lang="en-US" altLang="ko-KR" sz="1200" dirty="0">
                <a:solidFill>
                  <a:schemeClr val="bg1"/>
                </a:solidFill>
              </a:rPr>
              <a:t>“It is Wednesday my dudes”</a:t>
            </a:r>
          </a:p>
        </p:txBody>
      </p:sp>
      <p:sp>
        <p:nvSpPr>
          <p:cNvPr id="27" name="Rectangle 26">
            <a:extLst>
              <a:ext uri="{FF2B5EF4-FFF2-40B4-BE49-F238E27FC236}">
                <a16:creationId xmlns:a16="http://schemas.microsoft.com/office/drawing/2014/main" id="{9228DE19-6E9E-409D-9F4C-0E0AB151AB5A}"/>
              </a:ext>
            </a:extLst>
          </p:cNvPr>
          <p:cNvSpPr/>
          <p:nvPr/>
        </p:nvSpPr>
        <p:spPr>
          <a:xfrm>
            <a:off x="6186490" y="1330910"/>
            <a:ext cx="2286000" cy="1920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079A00E3-77A7-4850-8660-3A8FA605696F}"/>
              </a:ext>
            </a:extLst>
          </p:cNvPr>
          <p:cNvSpPr/>
          <p:nvPr/>
        </p:nvSpPr>
        <p:spPr>
          <a:xfrm>
            <a:off x="6541550" y="3049621"/>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C3C8440-F32B-4E40-B95C-562FC0F9CCBE}"/>
              </a:ext>
            </a:extLst>
          </p:cNvPr>
          <p:cNvSpPr/>
          <p:nvPr/>
        </p:nvSpPr>
        <p:spPr>
          <a:xfrm>
            <a:off x="6826756" y="3059667"/>
            <a:ext cx="1184940" cy="369332"/>
          </a:xfrm>
          <a:prstGeom prst="rect">
            <a:avLst/>
          </a:prstGeom>
        </p:spPr>
        <p:txBody>
          <a:bodyPr wrap="none">
            <a:spAutoFit/>
          </a:bodyPr>
          <a:lstStyle/>
          <a:p>
            <a:r>
              <a:rPr lang="en-US" dirty="0">
                <a:solidFill>
                  <a:schemeClr val="bg1"/>
                </a:solidFill>
              </a:rPr>
              <a:t>Hardware</a:t>
            </a:r>
          </a:p>
        </p:txBody>
      </p:sp>
      <p:sp>
        <p:nvSpPr>
          <p:cNvPr id="30" name="Content Placeholder 4">
            <a:extLst>
              <a:ext uri="{FF2B5EF4-FFF2-40B4-BE49-F238E27FC236}">
                <a16:creationId xmlns:a16="http://schemas.microsoft.com/office/drawing/2014/main" id="{EE66D4D8-A7F2-484B-B4CE-BEA04F0FDE7A}"/>
              </a:ext>
            </a:extLst>
          </p:cNvPr>
          <p:cNvSpPr txBox="1">
            <a:spLocks/>
          </p:cNvSpPr>
          <p:nvPr/>
        </p:nvSpPr>
        <p:spPr>
          <a:xfrm>
            <a:off x="6357147" y="1505956"/>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dirty="0">
                <a:solidFill>
                  <a:schemeClr val="bg1"/>
                </a:solidFill>
              </a:rPr>
              <a:t>Gene Marais</a:t>
            </a:r>
            <a:endParaRPr lang="ko-KR" altLang="en-US" sz="1600" dirty="0">
              <a:solidFill>
                <a:schemeClr val="bg1"/>
              </a:solidFill>
            </a:endParaRPr>
          </a:p>
        </p:txBody>
      </p:sp>
      <p:sp>
        <p:nvSpPr>
          <p:cNvPr id="53" name="직사각형 83">
            <a:extLst>
              <a:ext uri="{FF2B5EF4-FFF2-40B4-BE49-F238E27FC236}">
                <a16:creationId xmlns:a16="http://schemas.microsoft.com/office/drawing/2014/main" id="{0F26477C-3F65-4984-8450-FF145BA90E11}"/>
              </a:ext>
            </a:extLst>
          </p:cNvPr>
          <p:cNvSpPr/>
          <p:nvPr/>
        </p:nvSpPr>
        <p:spPr>
          <a:xfrm>
            <a:off x="6357382" y="1848112"/>
            <a:ext cx="1944217" cy="276999"/>
          </a:xfrm>
          <a:prstGeom prst="rect">
            <a:avLst/>
          </a:prstGeom>
        </p:spPr>
        <p:txBody>
          <a:bodyPr wrap="square">
            <a:spAutoFit/>
          </a:bodyPr>
          <a:lstStyle/>
          <a:p>
            <a:pPr algn="ctr"/>
            <a:r>
              <a:rPr lang="en-US" altLang="ko-KR" sz="1200" dirty="0">
                <a:solidFill>
                  <a:schemeClr val="bg1"/>
                </a:solidFill>
              </a:rPr>
              <a:t>“I think therefore I am”</a:t>
            </a:r>
          </a:p>
        </p:txBody>
      </p:sp>
      <p:sp>
        <p:nvSpPr>
          <p:cNvPr id="63" name="Rectangle 62">
            <a:extLst>
              <a:ext uri="{FF2B5EF4-FFF2-40B4-BE49-F238E27FC236}">
                <a16:creationId xmlns:a16="http://schemas.microsoft.com/office/drawing/2014/main" id="{C189E18D-E0A4-4D35-BE32-9111921187D0}"/>
              </a:ext>
            </a:extLst>
          </p:cNvPr>
          <p:cNvSpPr/>
          <p:nvPr/>
        </p:nvSpPr>
        <p:spPr>
          <a:xfrm>
            <a:off x="9178591" y="1337196"/>
            <a:ext cx="2286000" cy="19139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90069637-545C-4495-979A-0B82439BFD49}"/>
              </a:ext>
            </a:extLst>
          </p:cNvPr>
          <p:cNvSpPr/>
          <p:nvPr/>
        </p:nvSpPr>
        <p:spPr>
          <a:xfrm>
            <a:off x="9533651" y="3055907"/>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1CF4B67-1777-4252-9A4A-3F7E3F739DE0}"/>
              </a:ext>
            </a:extLst>
          </p:cNvPr>
          <p:cNvSpPr/>
          <p:nvPr/>
        </p:nvSpPr>
        <p:spPr>
          <a:xfrm>
            <a:off x="9818857" y="3065953"/>
            <a:ext cx="1184940" cy="369332"/>
          </a:xfrm>
          <a:prstGeom prst="rect">
            <a:avLst/>
          </a:prstGeom>
        </p:spPr>
        <p:txBody>
          <a:bodyPr wrap="none">
            <a:spAutoFit/>
          </a:bodyPr>
          <a:lstStyle/>
          <a:p>
            <a:r>
              <a:rPr lang="en-US" dirty="0">
                <a:solidFill>
                  <a:schemeClr val="bg1"/>
                </a:solidFill>
              </a:rPr>
              <a:t>Hardware</a:t>
            </a:r>
          </a:p>
        </p:txBody>
      </p:sp>
      <p:sp>
        <p:nvSpPr>
          <p:cNvPr id="66" name="Content Placeholder 4">
            <a:extLst>
              <a:ext uri="{FF2B5EF4-FFF2-40B4-BE49-F238E27FC236}">
                <a16:creationId xmlns:a16="http://schemas.microsoft.com/office/drawing/2014/main" id="{6507997D-4E52-4772-AE02-E4F0E975499B}"/>
              </a:ext>
            </a:extLst>
          </p:cNvPr>
          <p:cNvSpPr txBox="1">
            <a:spLocks/>
          </p:cNvSpPr>
          <p:nvPr/>
        </p:nvSpPr>
        <p:spPr>
          <a:xfrm>
            <a:off x="9349248" y="1512242"/>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dirty="0" err="1">
                <a:solidFill>
                  <a:schemeClr val="bg1"/>
                </a:solidFill>
              </a:rPr>
              <a:t>Eben</a:t>
            </a:r>
            <a:r>
              <a:rPr lang="en-US" altLang="ko-KR" sz="1600" dirty="0">
                <a:solidFill>
                  <a:schemeClr val="bg1"/>
                </a:solidFill>
              </a:rPr>
              <a:t> Swart</a:t>
            </a:r>
            <a:endParaRPr lang="ko-KR" altLang="en-US" sz="1600" dirty="0">
              <a:solidFill>
                <a:schemeClr val="bg1"/>
              </a:solidFill>
            </a:endParaRPr>
          </a:p>
        </p:txBody>
      </p:sp>
      <p:sp>
        <p:nvSpPr>
          <p:cNvPr id="71" name="직사각형 83">
            <a:extLst>
              <a:ext uri="{FF2B5EF4-FFF2-40B4-BE49-F238E27FC236}">
                <a16:creationId xmlns:a16="http://schemas.microsoft.com/office/drawing/2014/main" id="{D3E8B473-4AD4-45CF-8E60-0CD7A46B3560}"/>
              </a:ext>
            </a:extLst>
          </p:cNvPr>
          <p:cNvSpPr/>
          <p:nvPr/>
        </p:nvSpPr>
        <p:spPr>
          <a:xfrm>
            <a:off x="9349483" y="1854398"/>
            <a:ext cx="1944217" cy="461665"/>
          </a:xfrm>
          <a:prstGeom prst="rect">
            <a:avLst/>
          </a:prstGeom>
        </p:spPr>
        <p:txBody>
          <a:bodyPr wrap="square">
            <a:spAutoFit/>
          </a:bodyPr>
          <a:lstStyle/>
          <a:p>
            <a:pPr algn="ctr"/>
            <a:r>
              <a:rPr lang="en-US" altLang="ko-KR" sz="1200" dirty="0">
                <a:solidFill>
                  <a:schemeClr val="bg1"/>
                </a:solidFill>
              </a:rPr>
              <a:t>“Wait it is December </a:t>
            </a:r>
            <a:r>
              <a:rPr lang="en-US" altLang="ko-KR" sz="1200" dirty="0" err="1">
                <a:solidFill>
                  <a:schemeClr val="bg1"/>
                </a:solidFill>
              </a:rPr>
              <a:t>already,,,woah</a:t>
            </a:r>
            <a:r>
              <a:rPr lang="en-US" altLang="ko-KR" sz="1200" dirty="0">
                <a:solidFill>
                  <a:schemeClr val="bg1"/>
                </a:solidFill>
              </a:rPr>
              <a:t>”</a:t>
            </a:r>
          </a:p>
        </p:txBody>
      </p:sp>
      <p:sp>
        <p:nvSpPr>
          <p:cNvPr id="72" name="Rectangle 71">
            <a:extLst>
              <a:ext uri="{FF2B5EF4-FFF2-40B4-BE49-F238E27FC236}">
                <a16:creationId xmlns:a16="http://schemas.microsoft.com/office/drawing/2014/main" id="{6F435C27-29FE-4448-B313-CD8B6AAE88B8}"/>
              </a:ext>
            </a:extLst>
          </p:cNvPr>
          <p:cNvSpPr/>
          <p:nvPr/>
        </p:nvSpPr>
        <p:spPr>
          <a:xfrm>
            <a:off x="873328" y="3748707"/>
            <a:ext cx="2286000" cy="1920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513C4D5F-AE3E-4B4B-BA40-583A5BBC78DF}"/>
              </a:ext>
            </a:extLst>
          </p:cNvPr>
          <p:cNvSpPr/>
          <p:nvPr/>
        </p:nvSpPr>
        <p:spPr>
          <a:xfrm>
            <a:off x="1228388" y="5467418"/>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67AA4B1-AFDB-4437-BF3F-1627089E8D56}"/>
              </a:ext>
            </a:extLst>
          </p:cNvPr>
          <p:cNvSpPr/>
          <p:nvPr/>
        </p:nvSpPr>
        <p:spPr>
          <a:xfrm>
            <a:off x="1353293" y="5467418"/>
            <a:ext cx="1326069" cy="369332"/>
          </a:xfrm>
          <a:prstGeom prst="rect">
            <a:avLst/>
          </a:prstGeom>
        </p:spPr>
        <p:txBody>
          <a:bodyPr wrap="none">
            <a:spAutoFit/>
          </a:bodyPr>
          <a:lstStyle/>
          <a:p>
            <a:r>
              <a:rPr lang="en-US" dirty="0">
                <a:solidFill>
                  <a:schemeClr val="bg1"/>
                </a:solidFill>
              </a:rPr>
              <a:t>Team Lead</a:t>
            </a:r>
          </a:p>
        </p:txBody>
      </p:sp>
      <p:sp>
        <p:nvSpPr>
          <p:cNvPr id="75" name="Content Placeholder 4">
            <a:extLst>
              <a:ext uri="{FF2B5EF4-FFF2-40B4-BE49-F238E27FC236}">
                <a16:creationId xmlns:a16="http://schemas.microsoft.com/office/drawing/2014/main" id="{1B662606-4D81-4F2E-B15B-935F4D88D21E}"/>
              </a:ext>
            </a:extLst>
          </p:cNvPr>
          <p:cNvSpPr txBox="1">
            <a:spLocks/>
          </p:cNvSpPr>
          <p:nvPr/>
        </p:nvSpPr>
        <p:spPr>
          <a:xfrm>
            <a:off x="1043985" y="3923753"/>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dirty="0">
                <a:solidFill>
                  <a:schemeClr val="bg1"/>
                </a:solidFill>
              </a:rPr>
              <a:t>Gustaf Delport</a:t>
            </a:r>
            <a:endParaRPr lang="ko-KR" altLang="en-US" sz="1600" dirty="0">
              <a:solidFill>
                <a:schemeClr val="bg1"/>
              </a:solidFill>
            </a:endParaRPr>
          </a:p>
        </p:txBody>
      </p:sp>
      <p:sp>
        <p:nvSpPr>
          <p:cNvPr id="76" name="직사각형 83">
            <a:extLst>
              <a:ext uri="{FF2B5EF4-FFF2-40B4-BE49-F238E27FC236}">
                <a16:creationId xmlns:a16="http://schemas.microsoft.com/office/drawing/2014/main" id="{C6D1CA1C-C747-40BA-87AC-717C6B7A0FFD}"/>
              </a:ext>
            </a:extLst>
          </p:cNvPr>
          <p:cNvSpPr/>
          <p:nvPr/>
        </p:nvSpPr>
        <p:spPr>
          <a:xfrm>
            <a:off x="1044220" y="4265909"/>
            <a:ext cx="1944217" cy="461665"/>
          </a:xfrm>
          <a:prstGeom prst="rect">
            <a:avLst/>
          </a:prstGeom>
        </p:spPr>
        <p:txBody>
          <a:bodyPr wrap="square">
            <a:spAutoFit/>
          </a:bodyPr>
          <a:lstStyle/>
          <a:p>
            <a:pPr algn="ctr"/>
            <a:r>
              <a:rPr lang="en-US" altLang="ko-KR" sz="1200" dirty="0">
                <a:solidFill>
                  <a:schemeClr val="bg1"/>
                </a:solidFill>
              </a:rPr>
              <a:t>“Thought constitutes the greatness of man”</a:t>
            </a:r>
          </a:p>
        </p:txBody>
      </p:sp>
    </p:spTree>
    <p:extLst>
      <p:ext uri="{BB962C8B-B14F-4D97-AF65-F5344CB8AC3E}">
        <p14:creationId xmlns:p14="http://schemas.microsoft.com/office/powerpoint/2010/main" val="545688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Future possibilities</a:t>
            </a:r>
          </a:p>
        </p:txBody>
      </p:sp>
      <p:sp>
        <p:nvSpPr>
          <p:cNvPr id="3" name="Rectangle 2">
            <a:extLst>
              <a:ext uri="{FF2B5EF4-FFF2-40B4-BE49-F238E27FC236}">
                <a16:creationId xmlns:a16="http://schemas.microsoft.com/office/drawing/2014/main" id="{3F187748-434E-4833-A9A2-066925E3D3A5}"/>
              </a:ext>
            </a:extLst>
          </p:cNvPr>
          <p:cNvSpPr/>
          <p:nvPr/>
        </p:nvSpPr>
        <p:spPr>
          <a:xfrm>
            <a:off x="6035783" y="2940308"/>
            <a:ext cx="108000" cy="2054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3">
            <a:extLst>
              <a:ext uri="{FF2B5EF4-FFF2-40B4-BE49-F238E27FC236}">
                <a16:creationId xmlns:a16="http://schemas.microsoft.com/office/drawing/2014/main" id="{D17E4EDA-6116-4903-A3A4-7A67CCC72FBB}"/>
              </a:ext>
            </a:extLst>
          </p:cNvPr>
          <p:cNvSpPr/>
          <p:nvPr/>
        </p:nvSpPr>
        <p:spPr>
          <a:xfrm>
            <a:off x="5630398" y="3264982"/>
            <a:ext cx="108000" cy="17301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Rectangle 4">
            <a:extLst>
              <a:ext uri="{FF2B5EF4-FFF2-40B4-BE49-F238E27FC236}">
                <a16:creationId xmlns:a16="http://schemas.microsoft.com/office/drawing/2014/main" id="{BEF9F7C5-ECD2-4DEE-948F-B04CF6A0C6D6}"/>
              </a:ext>
            </a:extLst>
          </p:cNvPr>
          <p:cNvSpPr/>
          <p:nvPr/>
        </p:nvSpPr>
        <p:spPr>
          <a:xfrm>
            <a:off x="6441168" y="3264982"/>
            <a:ext cx="108000" cy="17301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 name="Rectangle 5">
            <a:extLst>
              <a:ext uri="{FF2B5EF4-FFF2-40B4-BE49-F238E27FC236}">
                <a16:creationId xmlns:a16="http://schemas.microsoft.com/office/drawing/2014/main" id="{0E92DE8D-93F1-4AEA-86DF-9EE9C82D46EE}"/>
              </a:ext>
            </a:extLst>
          </p:cNvPr>
          <p:cNvSpPr/>
          <p:nvPr/>
        </p:nvSpPr>
        <p:spPr>
          <a:xfrm>
            <a:off x="5225013" y="4059101"/>
            <a:ext cx="108000" cy="9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Rectangle 6">
            <a:extLst>
              <a:ext uri="{FF2B5EF4-FFF2-40B4-BE49-F238E27FC236}">
                <a16:creationId xmlns:a16="http://schemas.microsoft.com/office/drawing/2014/main" id="{1420A298-7B66-47E9-9DA8-C1BF7A0B5F65}"/>
              </a:ext>
            </a:extLst>
          </p:cNvPr>
          <p:cNvSpPr/>
          <p:nvPr/>
        </p:nvSpPr>
        <p:spPr>
          <a:xfrm>
            <a:off x="6846553" y="4059101"/>
            <a:ext cx="108000" cy="9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Freeform 18">
            <a:extLst>
              <a:ext uri="{FF2B5EF4-FFF2-40B4-BE49-F238E27FC236}">
                <a16:creationId xmlns:a16="http://schemas.microsoft.com/office/drawing/2014/main" id="{63295C36-B8F1-47CD-B795-351DBFE96084}"/>
              </a:ext>
            </a:extLst>
          </p:cNvPr>
          <p:cNvSpPr>
            <a:spLocks/>
          </p:cNvSpPr>
          <p:nvPr/>
        </p:nvSpPr>
        <p:spPr bwMode="auto">
          <a:xfrm flipH="1">
            <a:off x="5068173" y="4806847"/>
            <a:ext cx="2304256" cy="1690935"/>
          </a:xfrm>
          <a:custGeom>
            <a:avLst/>
            <a:gdLst/>
            <a:ahLst/>
            <a:cxnLst/>
            <a:rect l="l" t="t" r="r" b="b"/>
            <a:pathLst>
              <a:path w="2304256" h="1690935">
                <a:moveTo>
                  <a:pt x="2302739" y="0"/>
                </a:moveTo>
                <a:lnTo>
                  <a:pt x="270214" y="0"/>
                </a:lnTo>
                <a:lnTo>
                  <a:pt x="270214" y="25876"/>
                </a:lnTo>
                <a:lnTo>
                  <a:pt x="266297" y="60666"/>
                </a:lnTo>
                <a:lnTo>
                  <a:pt x="254549" y="96265"/>
                </a:lnTo>
                <a:lnTo>
                  <a:pt x="233402" y="139146"/>
                </a:lnTo>
                <a:lnTo>
                  <a:pt x="207556" y="178790"/>
                </a:lnTo>
                <a:lnTo>
                  <a:pt x="179359" y="213579"/>
                </a:lnTo>
                <a:lnTo>
                  <a:pt x="149597" y="249179"/>
                </a:lnTo>
                <a:lnTo>
                  <a:pt x="118268" y="281542"/>
                </a:lnTo>
                <a:lnTo>
                  <a:pt x="86938" y="313904"/>
                </a:lnTo>
                <a:lnTo>
                  <a:pt x="57176" y="349503"/>
                </a:lnTo>
                <a:lnTo>
                  <a:pt x="46994" y="359212"/>
                </a:lnTo>
                <a:lnTo>
                  <a:pt x="34462" y="371348"/>
                </a:lnTo>
                <a:lnTo>
                  <a:pt x="21148" y="385911"/>
                </a:lnTo>
                <a:lnTo>
                  <a:pt x="10182" y="400475"/>
                </a:lnTo>
                <a:lnTo>
                  <a:pt x="3134" y="418274"/>
                </a:lnTo>
                <a:lnTo>
                  <a:pt x="0" y="437691"/>
                </a:lnTo>
                <a:lnTo>
                  <a:pt x="3916" y="457918"/>
                </a:lnTo>
                <a:lnTo>
                  <a:pt x="14099" y="477336"/>
                </a:lnTo>
                <a:lnTo>
                  <a:pt x="31329" y="493517"/>
                </a:lnTo>
                <a:lnTo>
                  <a:pt x="50910" y="504844"/>
                </a:lnTo>
                <a:lnTo>
                  <a:pt x="75190" y="515362"/>
                </a:lnTo>
                <a:lnTo>
                  <a:pt x="101037" y="524261"/>
                </a:lnTo>
                <a:lnTo>
                  <a:pt x="126883" y="533162"/>
                </a:lnTo>
                <a:lnTo>
                  <a:pt x="151947" y="542060"/>
                </a:lnTo>
                <a:lnTo>
                  <a:pt x="176227" y="552579"/>
                </a:lnTo>
                <a:lnTo>
                  <a:pt x="198157" y="563906"/>
                </a:lnTo>
                <a:lnTo>
                  <a:pt x="213822" y="578469"/>
                </a:lnTo>
                <a:lnTo>
                  <a:pt x="209123" y="597886"/>
                </a:lnTo>
                <a:lnTo>
                  <a:pt x="200507" y="615686"/>
                </a:lnTo>
                <a:lnTo>
                  <a:pt x="191891" y="634295"/>
                </a:lnTo>
                <a:lnTo>
                  <a:pt x="182493" y="652094"/>
                </a:lnTo>
                <a:lnTo>
                  <a:pt x="173877" y="669893"/>
                </a:lnTo>
                <a:lnTo>
                  <a:pt x="167611" y="687693"/>
                </a:lnTo>
                <a:lnTo>
                  <a:pt x="165262" y="703874"/>
                </a:lnTo>
                <a:lnTo>
                  <a:pt x="166828" y="721673"/>
                </a:lnTo>
                <a:lnTo>
                  <a:pt x="175443" y="737855"/>
                </a:lnTo>
                <a:lnTo>
                  <a:pt x="191108" y="754036"/>
                </a:lnTo>
                <a:lnTo>
                  <a:pt x="213822" y="770218"/>
                </a:lnTo>
                <a:lnTo>
                  <a:pt x="209123" y="783163"/>
                </a:lnTo>
                <a:lnTo>
                  <a:pt x="202073" y="796108"/>
                </a:lnTo>
                <a:lnTo>
                  <a:pt x="196591" y="811480"/>
                </a:lnTo>
                <a:lnTo>
                  <a:pt x="195024" y="827661"/>
                </a:lnTo>
                <a:lnTo>
                  <a:pt x="198157" y="843843"/>
                </a:lnTo>
                <a:lnTo>
                  <a:pt x="206773" y="858406"/>
                </a:lnTo>
                <a:lnTo>
                  <a:pt x="217738" y="869733"/>
                </a:lnTo>
                <a:lnTo>
                  <a:pt x="231836" y="880250"/>
                </a:lnTo>
                <a:lnTo>
                  <a:pt x="245934" y="887532"/>
                </a:lnTo>
                <a:lnTo>
                  <a:pt x="259249" y="896432"/>
                </a:lnTo>
                <a:lnTo>
                  <a:pt x="271781" y="908568"/>
                </a:lnTo>
                <a:lnTo>
                  <a:pt x="278829" y="921513"/>
                </a:lnTo>
                <a:lnTo>
                  <a:pt x="285878" y="944976"/>
                </a:lnTo>
                <a:lnTo>
                  <a:pt x="285878" y="971675"/>
                </a:lnTo>
                <a:lnTo>
                  <a:pt x="283529" y="996756"/>
                </a:lnTo>
                <a:lnTo>
                  <a:pt x="277263" y="1022646"/>
                </a:lnTo>
                <a:lnTo>
                  <a:pt x="271781" y="1047727"/>
                </a:lnTo>
                <a:lnTo>
                  <a:pt x="267865" y="1070381"/>
                </a:lnTo>
                <a:lnTo>
                  <a:pt x="264732" y="1102744"/>
                </a:lnTo>
                <a:lnTo>
                  <a:pt x="267865" y="1131870"/>
                </a:lnTo>
                <a:lnTo>
                  <a:pt x="276480" y="1158569"/>
                </a:lnTo>
                <a:lnTo>
                  <a:pt x="287445" y="1182033"/>
                </a:lnTo>
                <a:lnTo>
                  <a:pt x="303109" y="1200640"/>
                </a:lnTo>
                <a:lnTo>
                  <a:pt x="323474" y="1218440"/>
                </a:lnTo>
                <a:lnTo>
                  <a:pt x="343054" y="1233004"/>
                </a:lnTo>
                <a:lnTo>
                  <a:pt x="365767" y="1245140"/>
                </a:lnTo>
                <a:lnTo>
                  <a:pt x="388482" y="1255658"/>
                </a:lnTo>
                <a:lnTo>
                  <a:pt x="411195" y="1261321"/>
                </a:lnTo>
                <a:lnTo>
                  <a:pt x="452706" y="1268603"/>
                </a:lnTo>
                <a:lnTo>
                  <a:pt x="496567" y="1271839"/>
                </a:lnTo>
                <a:lnTo>
                  <a:pt x="542777" y="1270221"/>
                </a:lnTo>
                <a:lnTo>
                  <a:pt x="588205" y="1265367"/>
                </a:lnTo>
                <a:lnTo>
                  <a:pt x="633632" y="1259702"/>
                </a:lnTo>
                <a:lnTo>
                  <a:pt x="676710" y="1250803"/>
                </a:lnTo>
                <a:lnTo>
                  <a:pt x="715087" y="1240286"/>
                </a:lnTo>
                <a:lnTo>
                  <a:pt x="748766" y="1228958"/>
                </a:lnTo>
                <a:lnTo>
                  <a:pt x="762864" y="1224104"/>
                </a:lnTo>
                <a:lnTo>
                  <a:pt x="781662" y="1218440"/>
                </a:lnTo>
                <a:lnTo>
                  <a:pt x="802025" y="1212777"/>
                </a:lnTo>
                <a:lnTo>
                  <a:pt x="823173" y="1207113"/>
                </a:lnTo>
                <a:lnTo>
                  <a:pt x="845886" y="1203877"/>
                </a:lnTo>
                <a:lnTo>
                  <a:pt x="868600" y="1202259"/>
                </a:lnTo>
                <a:lnTo>
                  <a:pt x="888180" y="1205495"/>
                </a:lnTo>
                <a:lnTo>
                  <a:pt x="905412" y="1212777"/>
                </a:lnTo>
                <a:lnTo>
                  <a:pt x="921076" y="1227340"/>
                </a:lnTo>
                <a:lnTo>
                  <a:pt x="935175" y="1250803"/>
                </a:lnTo>
                <a:lnTo>
                  <a:pt x="948489" y="1280738"/>
                </a:lnTo>
                <a:lnTo>
                  <a:pt x="961021" y="1315528"/>
                </a:lnTo>
                <a:lnTo>
                  <a:pt x="971203" y="1355173"/>
                </a:lnTo>
                <a:lnTo>
                  <a:pt x="981385" y="1396435"/>
                </a:lnTo>
                <a:lnTo>
                  <a:pt x="990000" y="1439316"/>
                </a:lnTo>
                <a:lnTo>
                  <a:pt x="997832" y="1483005"/>
                </a:lnTo>
                <a:lnTo>
                  <a:pt x="1005665" y="1525886"/>
                </a:lnTo>
                <a:lnTo>
                  <a:pt x="1011148" y="1565530"/>
                </a:lnTo>
                <a:lnTo>
                  <a:pt x="1018196" y="1602747"/>
                </a:lnTo>
                <a:lnTo>
                  <a:pt x="1023680" y="1633491"/>
                </a:lnTo>
                <a:lnTo>
                  <a:pt x="1028379" y="1660191"/>
                </a:lnTo>
                <a:lnTo>
                  <a:pt x="1134898" y="1678799"/>
                </a:lnTo>
                <a:lnTo>
                  <a:pt x="1242983" y="1689317"/>
                </a:lnTo>
                <a:lnTo>
                  <a:pt x="1354201" y="1690935"/>
                </a:lnTo>
                <a:lnTo>
                  <a:pt x="1467769" y="1685272"/>
                </a:lnTo>
                <a:lnTo>
                  <a:pt x="1585253" y="1669090"/>
                </a:lnTo>
                <a:lnTo>
                  <a:pt x="1705871" y="1646436"/>
                </a:lnTo>
                <a:lnTo>
                  <a:pt x="1829621" y="1615692"/>
                </a:lnTo>
                <a:lnTo>
                  <a:pt x="1959636" y="1577666"/>
                </a:lnTo>
                <a:lnTo>
                  <a:pt x="2093568" y="1533168"/>
                </a:lnTo>
                <a:lnTo>
                  <a:pt x="2078686" y="1496759"/>
                </a:lnTo>
                <a:lnTo>
                  <a:pt x="2064589" y="1455497"/>
                </a:lnTo>
                <a:lnTo>
                  <a:pt x="2052057" y="1410189"/>
                </a:lnTo>
                <a:lnTo>
                  <a:pt x="2039525" y="1365691"/>
                </a:lnTo>
                <a:lnTo>
                  <a:pt x="2027777" y="1326046"/>
                </a:lnTo>
                <a:lnTo>
                  <a:pt x="2015246" y="1293683"/>
                </a:lnTo>
                <a:lnTo>
                  <a:pt x="2006630" y="1271839"/>
                </a:lnTo>
                <a:lnTo>
                  <a:pt x="1996448" y="1241903"/>
                </a:lnTo>
                <a:lnTo>
                  <a:pt x="1986266" y="1207922"/>
                </a:lnTo>
                <a:lnTo>
                  <a:pt x="1975300" y="1169896"/>
                </a:lnTo>
                <a:lnTo>
                  <a:pt x="1965119" y="1130252"/>
                </a:lnTo>
                <a:lnTo>
                  <a:pt x="1954937" y="1088990"/>
                </a:lnTo>
                <a:lnTo>
                  <a:pt x="1946321" y="1047727"/>
                </a:lnTo>
                <a:lnTo>
                  <a:pt x="1940839" y="1009701"/>
                </a:lnTo>
                <a:lnTo>
                  <a:pt x="1936923" y="973293"/>
                </a:lnTo>
                <a:lnTo>
                  <a:pt x="1935356" y="943358"/>
                </a:lnTo>
                <a:lnTo>
                  <a:pt x="1936923" y="918276"/>
                </a:lnTo>
                <a:lnTo>
                  <a:pt x="1949455" y="865687"/>
                </a:lnTo>
                <a:lnTo>
                  <a:pt x="1965119" y="817143"/>
                </a:lnTo>
                <a:lnTo>
                  <a:pt x="1984700" y="771026"/>
                </a:lnTo>
                <a:lnTo>
                  <a:pt x="2008980" y="730573"/>
                </a:lnTo>
                <a:lnTo>
                  <a:pt x="2045008" y="680412"/>
                </a:lnTo>
                <a:lnTo>
                  <a:pt x="2081820" y="630249"/>
                </a:lnTo>
                <a:lnTo>
                  <a:pt x="2118631" y="581705"/>
                </a:lnTo>
                <a:lnTo>
                  <a:pt x="2156226" y="529925"/>
                </a:lnTo>
                <a:lnTo>
                  <a:pt x="2189904" y="477336"/>
                </a:lnTo>
                <a:lnTo>
                  <a:pt x="2222800" y="423128"/>
                </a:lnTo>
                <a:lnTo>
                  <a:pt x="2250214" y="364066"/>
                </a:lnTo>
                <a:lnTo>
                  <a:pt x="2272927" y="300959"/>
                </a:lnTo>
                <a:lnTo>
                  <a:pt x="2290158" y="227334"/>
                </a:lnTo>
                <a:lnTo>
                  <a:pt x="2299557" y="152091"/>
                </a:lnTo>
                <a:lnTo>
                  <a:pt x="2304256" y="7522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9" name="Pentagon 10">
            <a:extLst>
              <a:ext uri="{FF2B5EF4-FFF2-40B4-BE49-F238E27FC236}">
                <a16:creationId xmlns:a16="http://schemas.microsoft.com/office/drawing/2014/main" id="{0AADD642-0B32-4075-930B-6CF866CC0EA9}"/>
              </a:ext>
            </a:extLst>
          </p:cNvPr>
          <p:cNvSpPr/>
          <p:nvPr/>
        </p:nvSpPr>
        <p:spPr>
          <a:xfrm>
            <a:off x="6865962" y="4059101"/>
            <a:ext cx="1898526" cy="484632"/>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E582B37E-D810-4D84-9019-24BFDDA4A3B6}"/>
              </a:ext>
            </a:extLst>
          </p:cNvPr>
          <p:cNvGrpSpPr/>
          <p:nvPr/>
        </p:nvGrpSpPr>
        <p:grpSpPr>
          <a:xfrm>
            <a:off x="7555603" y="4802317"/>
            <a:ext cx="2552860" cy="1846659"/>
            <a:chOff x="2551704" y="4283314"/>
            <a:chExt cx="2357003" cy="1846659"/>
          </a:xfrm>
        </p:grpSpPr>
        <p:sp>
          <p:nvSpPr>
            <p:cNvPr id="11" name="TextBox 10">
              <a:extLst>
                <a:ext uri="{FF2B5EF4-FFF2-40B4-BE49-F238E27FC236}">
                  <a16:creationId xmlns:a16="http://schemas.microsoft.com/office/drawing/2014/main" id="{912B075B-7EC0-4E74-A446-F6D5817FB6C7}"/>
                </a:ext>
              </a:extLst>
            </p:cNvPr>
            <p:cNvSpPr txBox="1"/>
            <p:nvPr/>
          </p:nvSpPr>
          <p:spPr>
            <a:xfrm>
              <a:off x="2551705" y="4560313"/>
              <a:ext cx="2357002" cy="1569660"/>
            </a:xfrm>
            <a:prstGeom prst="rect">
              <a:avLst/>
            </a:prstGeom>
            <a:noFill/>
          </p:spPr>
          <p:txBody>
            <a:bodyPr wrap="square" lIns="91440" tIns="45720" rIns="91440" bIns="45720" rtlCol="0" anchor="t">
              <a:spAutoFit/>
            </a:bodyPr>
            <a:lstStyle/>
            <a:p>
              <a:r>
                <a:rPr lang="en-US" altLang="ko-KR" sz="1200">
                  <a:solidFill>
                    <a:schemeClr val="tx1">
                      <a:lumMod val="75000"/>
                      <a:lumOff val="25000"/>
                    </a:schemeClr>
                  </a:solidFill>
                  <a:cs typeface="Arial"/>
                </a:rPr>
                <a:t>In the future the system and size of the greenhouse project can grow into a bigger environment and will therefore need more than one or two people monitoring the site, this will allow room for employees to help maintain and develop the project further</a:t>
              </a:r>
              <a:endParaRPr lang="en-US" altLang="ko-KR" sz="120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489CCA2A-8588-4FF9-B573-25DAA8574556}"/>
                </a:ext>
              </a:extLst>
            </p:cNvPr>
            <p:cNvSpPr txBox="1"/>
            <p:nvPr/>
          </p:nvSpPr>
          <p:spPr>
            <a:xfrm>
              <a:off x="2551704" y="4283314"/>
              <a:ext cx="2357002" cy="276999"/>
            </a:xfrm>
            <a:prstGeom prst="rect">
              <a:avLst/>
            </a:prstGeom>
            <a:noFill/>
          </p:spPr>
          <p:txBody>
            <a:bodyPr wrap="square" lIns="91440" tIns="45720" rIns="91440" bIns="45720" rtlCol="0" anchor="t">
              <a:spAutoFit/>
            </a:bodyPr>
            <a:lstStyle/>
            <a:p>
              <a:r>
                <a:rPr lang="en-US" altLang="ko-KR" sz="1200" b="1" err="1">
                  <a:solidFill>
                    <a:schemeClr val="tx1">
                      <a:lumMod val="75000"/>
                      <a:lumOff val="25000"/>
                    </a:schemeClr>
                  </a:solidFill>
                  <a:cs typeface="Arial"/>
                </a:rPr>
                <a:t>GreensGo</a:t>
              </a:r>
              <a:r>
                <a:rPr lang="en-US" altLang="ko-KR" sz="1200" b="1">
                  <a:solidFill>
                    <a:schemeClr val="tx1">
                      <a:lumMod val="75000"/>
                      <a:lumOff val="25000"/>
                    </a:schemeClr>
                  </a:solidFill>
                  <a:cs typeface="Arial"/>
                </a:rPr>
                <a:t> expansion</a:t>
              </a:r>
              <a:endParaRPr lang="en-US" altLang="ko-KR" sz="1200" b="1">
                <a:solidFill>
                  <a:schemeClr val="tx1">
                    <a:lumMod val="75000"/>
                    <a:lumOff val="25000"/>
                  </a:schemeClr>
                </a:solidFill>
                <a:cs typeface="Arial" pitchFamily="34" charset="0"/>
              </a:endParaRPr>
            </a:p>
          </p:txBody>
        </p:sp>
      </p:grpSp>
      <p:sp>
        <p:nvSpPr>
          <p:cNvPr id="13" name="Pentagon 14">
            <a:extLst>
              <a:ext uri="{FF2B5EF4-FFF2-40B4-BE49-F238E27FC236}">
                <a16:creationId xmlns:a16="http://schemas.microsoft.com/office/drawing/2014/main" id="{7EB885E5-F95F-4444-B0F7-5D1AF6658A7D}"/>
              </a:ext>
            </a:extLst>
          </p:cNvPr>
          <p:cNvSpPr/>
          <p:nvPr/>
        </p:nvSpPr>
        <p:spPr>
          <a:xfrm>
            <a:off x="6456040" y="3274505"/>
            <a:ext cx="1898526" cy="484632"/>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Pentagon 15">
            <a:extLst>
              <a:ext uri="{FF2B5EF4-FFF2-40B4-BE49-F238E27FC236}">
                <a16:creationId xmlns:a16="http://schemas.microsoft.com/office/drawing/2014/main" id="{89E741F7-0904-4D78-AB6A-44FA2C446555}"/>
              </a:ext>
            </a:extLst>
          </p:cNvPr>
          <p:cNvSpPr/>
          <p:nvPr/>
        </p:nvSpPr>
        <p:spPr>
          <a:xfrm flipH="1">
            <a:off x="3415406" y="4059101"/>
            <a:ext cx="1898526" cy="484632"/>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Pentagon 16">
            <a:extLst>
              <a:ext uri="{FF2B5EF4-FFF2-40B4-BE49-F238E27FC236}">
                <a16:creationId xmlns:a16="http://schemas.microsoft.com/office/drawing/2014/main" id="{32B77047-4FD5-4C65-9514-AFFCD53CB0CE}"/>
              </a:ext>
            </a:extLst>
          </p:cNvPr>
          <p:cNvSpPr/>
          <p:nvPr/>
        </p:nvSpPr>
        <p:spPr>
          <a:xfrm flipH="1">
            <a:off x="3818906" y="3274505"/>
            <a:ext cx="1898526" cy="484632"/>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6" name="Group 15">
            <a:extLst>
              <a:ext uri="{FF2B5EF4-FFF2-40B4-BE49-F238E27FC236}">
                <a16:creationId xmlns:a16="http://schemas.microsoft.com/office/drawing/2014/main" id="{DC53A565-F762-4FF1-8A8F-8D4155726C2B}"/>
              </a:ext>
            </a:extLst>
          </p:cNvPr>
          <p:cNvGrpSpPr/>
          <p:nvPr/>
        </p:nvGrpSpPr>
        <p:grpSpPr>
          <a:xfrm>
            <a:off x="2091093" y="4802317"/>
            <a:ext cx="2552859" cy="1107996"/>
            <a:chOff x="2551706" y="4283314"/>
            <a:chExt cx="2357002" cy="1107996"/>
          </a:xfrm>
        </p:grpSpPr>
        <p:sp>
          <p:nvSpPr>
            <p:cNvPr id="17" name="TextBox 16">
              <a:extLst>
                <a:ext uri="{FF2B5EF4-FFF2-40B4-BE49-F238E27FC236}">
                  <a16:creationId xmlns:a16="http://schemas.microsoft.com/office/drawing/2014/main" id="{4D73E0B5-6DC9-4B3A-81D6-560A50541C02}"/>
                </a:ext>
              </a:extLst>
            </p:cNvPr>
            <p:cNvSpPr txBox="1"/>
            <p:nvPr/>
          </p:nvSpPr>
          <p:spPr>
            <a:xfrm>
              <a:off x="2551706" y="4560313"/>
              <a:ext cx="2357002"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We are going to admit our design is not the sleekest we would really like to make the device more appealing to the eye.</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FD380578-10C8-4725-8D6B-A7652D0F5DBB}"/>
                </a:ext>
              </a:extLst>
            </p:cNvPr>
            <p:cNvSpPr txBox="1"/>
            <p:nvPr/>
          </p:nvSpPr>
          <p:spPr>
            <a:xfrm>
              <a:off x="2551706" y="4283314"/>
              <a:ext cx="235700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Make smaller, more modern </a:t>
              </a:r>
              <a:endParaRPr lang="ko-KR" altLang="en-US" sz="1200" b="1"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DE3F7B1B-AE39-4F77-BF9D-9ECD70B1B859}"/>
              </a:ext>
            </a:extLst>
          </p:cNvPr>
          <p:cNvGrpSpPr/>
          <p:nvPr/>
        </p:nvGrpSpPr>
        <p:grpSpPr>
          <a:xfrm>
            <a:off x="8922754" y="3041003"/>
            <a:ext cx="2552859" cy="1107996"/>
            <a:chOff x="2551704" y="4283314"/>
            <a:chExt cx="2357003" cy="1107996"/>
          </a:xfrm>
        </p:grpSpPr>
        <p:sp>
          <p:nvSpPr>
            <p:cNvPr id="20" name="TextBox 19">
              <a:extLst>
                <a:ext uri="{FF2B5EF4-FFF2-40B4-BE49-F238E27FC236}">
                  <a16:creationId xmlns:a16="http://schemas.microsoft.com/office/drawing/2014/main" id="{0B39854F-5EDD-4033-9699-E135B043B41A}"/>
                </a:ext>
              </a:extLst>
            </p:cNvPr>
            <p:cNvSpPr txBox="1"/>
            <p:nvPr/>
          </p:nvSpPr>
          <p:spPr>
            <a:xfrm>
              <a:off x="2551706" y="4560313"/>
              <a:ext cx="2357001" cy="830997"/>
            </a:xfrm>
            <a:prstGeom prst="rect">
              <a:avLst/>
            </a:prstGeom>
            <a:noFill/>
          </p:spPr>
          <p:txBody>
            <a:bodyPr wrap="square" lIns="91440" tIns="45720" rIns="91440" bIns="45720" rtlCol="0" anchor="t">
              <a:spAutoFit/>
            </a:bodyPr>
            <a:lstStyle/>
            <a:p>
              <a:r>
                <a:rPr lang="en-US" altLang="ko-KR" sz="1200" dirty="0">
                  <a:solidFill>
                    <a:schemeClr val="tx1">
                      <a:lumMod val="75000"/>
                      <a:lumOff val="25000"/>
                    </a:schemeClr>
                  </a:solidFill>
                  <a:cs typeface="Arial"/>
                </a:rPr>
                <a:t>Our plan and idea of </a:t>
              </a:r>
              <a:r>
                <a:rPr lang="en-US" altLang="ko-KR" sz="1200" dirty="0" err="1">
                  <a:solidFill>
                    <a:schemeClr val="tx1">
                      <a:lumMod val="75000"/>
                      <a:lumOff val="25000"/>
                    </a:schemeClr>
                  </a:solidFill>
                  <a:cs typeface="Arial"/>
                </a:rPr>
                <a:t>GreensGo</a:t>
              </a:r>
              <a:r>
                <a:rPr lang="en-US" altLang="ko-KR" sz="1200" dirty="0">
                  <a:solidFill>
                    <a:schemeClr val="tx1">
                      <a:lumMod val="75000"/>
                      <a:lumOff val="25000"/>
                    </a:schemeClr>
                  </a:solidFill>
                  <a:cs typeface="Arial"/>
                </a:rPr>
                <a:t> can be sold or invested into companies that are focused on environmentally friendly projects   </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2759ED74-A1BD-408D-83DB-30D59CB41A8A}"/>
                </a:ext>
              </a:extLst>
            </p:cNvPr>
            <p:cNvSpPr txBox="1"/>
            <p:nvPr/>
          </p:nvSpPr>
          <p:spPr>
            <a:xfrm>
              <a:off x="2551704" y="4283314"/>
              <a:ext cx="2357002" cy="276999"/>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cs typeface="Arial"/>
                </a:rPr>
                <a:t>Potential Investors</a:t>
              </a:r>
            </a:p>
          </p:txBody>
        </p:sp>
      </p:grpSp>
      <p:grpSp>
        <p:nvGrpSpPr>
          <p:cNvPr id="22" name="Group 21">
            <a:extLst>
              <a:ext uri="{FF2B5EF4-FFF2-40B4-BE49-F238E27FC236}">
                <a16:creationId xmlns:a16="http://schemas.microsoft.com/office/drawing/2014/main" id="{7D2C6E87-F922-4623-9334-1035251B5ECF}"/>
              </a:ext>
            </a:extLst>
          </p:cNvPr>
          <p:cNvGrpSpPr/>
          <p:nvPr/>
        </p:nvGrpSpPr>
        <p:grpSpPr>
          <a:xfrm>
            <a:off x="734830" y="2998670"/>
            <a:ext cx="2552859" cy="1334995"/>
            <a:chOff x="2551704" y="4240981"/>
            <a:chExt cx="2357003" cy="1334995"/>
          </a:xfrm>
        </p:grpSpPr>
        <p:sp>
          <p:nvSpPr>
            <p:cNvPr id="23" name="TextBox 22">
              <a:extLst>
                <a:ext uri="{FF2B5EF4-FFF2-40B4-BE49-F238E27FC236}">
                  <a16:creationId xmlns:a16="http://schemas.microsoft.com/office/drawing/2014/main" id="{DE04AAC6-35C1-4AD9-B788-5977516F3A24}"/>
                </a:ext>
              </a:extLst>
            </p:cNvPr>
            <p:cNvSpPr txBox="1"/>
            <p:nvPr/>
          </p:nvSpPr>
          <p:spPr>
            <a:xfrm>
              <a:off x="2551706" y="4560313"/>
              <a:ext cx="2357001" cy="1015663"/>
            </a:xfrm>
            <a:prstGeom prst="rect">
              <a:avLst/>
            </a:prstGeom>
            <a:noFill/>
          </p:spPr>
          <p:txBody>
            <a:bodyPr wrap="square" lIns="91440" tIns="45720" rIns="91440" bIns="45720" rtlCol="0" anchor="t">
              <a:spAutoFit/>
            </a:bodyPr>
            <a:lstStyle/>
            <a:p>
              <a:pPr algn="r"/>
              <a:r>
                <a:rPr lang="en-US" altLang="ko-KR" sz="1200">
                  <a:solidFill>
                    <a:schemeClr val="tx1">
                      <a:lumMod val="75000"/>
                      <a:lumOff val="25000"/>
                    </a:schemeClr>
                  </a:solidFill>
                  <a:cs typeface="Arial"/>
                </a:rPr>
                <a:t>From the live feed we receive about the conditions and growth of items within the greenhouse we can expand further or make improvements within the project.    </a:t>
              </a:r>
              <a:endParaRPr lang="ko-KR" altLang="en-US" sz="120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FF81AE05-6134-408F-B2FF-1CEEF1EBB2C8}"/>
                </a:ext>
              </a:extLst>
            </p:cNvPr>
            <p:cNvSpPr txBox="1"/>
            <p:nvPr/>
          </p:nvSpPr>
          <p:spPr>
            <a:xfrm>
              <a:off x="2551704" y="4240981"/>
              <a:ext cx="2357002" cy="276999"/>
            </a:xfrm>
            <a:prstGeom prst="rect">
              <a:avLst/>
            </a:prstGeom>
            <a:noFill/>
          </p:spPr>
          <p:txBody>
            <a:bodyPr wrap="square" lIns="91440" tIns="45720" rIns="91440" bIns="45720" rtlCol="0" anchor="t">
              <a:spAutoFit/>
            </a:bodyPr>
            <a:lstStyle/>
            <a:p>
              <a:pPr algn="r"/>
              <a:r>
                <a:rPr lang="en-US" altLang="ko-KR" sz="1200" b="1">
                  <a:solidFill>
                    <a:schemeClr val="tx1">
                      <a:lumMod val="75000"/>
                      <a:lumOff val="25000"/>
                    </a:schemeClr>
                  </a:solidFill>
                  <a:cs typeface="Arial"/>
                </a:rPr>
                <a:t>Data Capture</a:t>
              </a:r>
              <a:endParaRPr lang="en-US" altLang="ko-KR" sz="1200" b="1">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C1976A57-7007-4FCA-9B45-29072F1F8094}"/>
              </a:ext>
            </a:extLst>
          </p:cNvPr>
          <p:cNvGrpSpPr/>
          <p:nvPr/>
        </p:nvGrpSpPr>
        <p:grpSpPr>
          <a:xfrm>
            <a:off x="4833681" y="1486305"/>
            <a:ext cx="2552860" cy="923330"/>
            <a:chOff x="2551704" y="4283314"/>
            <a:chExt cx="2357003" cy="923330"/>
          </a:xfrm>
        </p:grpSpPr>
        <p:sp>
          <p:nvSpPr>
            <p:cNvPr id="26" name="TextBox 25">
              <a:extLst>
                <a:ext uri="{FF2B5EF4-FFF2-40B4-BE49-F238E27FC236}">
                  <a16:creationId xmlns:a16="http://schemas.microsoft.com/office/drawing/2014/main" id="{963897F1-E332-4092-A230-50F27860288E}"/>
                </a:ext>
              </a:extLst>
            </p:cNvPr>
            <p:cNvSpPr txBox="1"/>
            <p:nvPr/>
          </p:nvSpPr>
          <p:spPr>
            <a:xfrm>
              <a:off x="2551705" y="4560313"/>
              <a:ext cx="2357002" cy="646331"/>
            </a:xfrm>
            <a:prstGeom prst="rect">
              <a:avLst/>
            </a:prstGeom>
            <a:noFill/>
          </p:spPr>
          <p:txBody>
            <a:bodyPr wrap="square" lIns="91440" tIns="45720" rIns="91440" bIns="45720" rtlCol="0" anchor="t">
              <a:spAutoFit/>
            </a:bodyPr>
            <a:lstStyle/>
            <a:p>
              <a:pPr algn="ctr"/>
              <a:r>
                <a:rPr lang="en-US" altLang="ko-KR" sz="1200">
                  <a:solidFill>
                    <a:schemeClr val="tx1">
                      <a:lumMod val="75000"/>
                      <a:lumOff val="25000"/>
                    </a:schemeClr>
                  </a:solidFill>
                  <a:cs typeface="Arial"/>
                </a:rPr>
                <a:t>Currently using natural air flow. A fan and a louver system can improve ventilation</a:t>
              </a:r>
              <a:endParaRPr lang="en-US" altLang="ko-KR" sz="1200" err="1">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5CE567BC-772A-48A5-AF38-E3947DB882F0}"/>
                </a:ext>
              </a:extLst>
            </p:cNvPr>
            <p:cNvSpPr txBox="1"/>
            <p:nvPr/>
          </p:nvSpPr>
          <p:spPr>
            <a:xfrm>
              <a:off x="2551704" y="4283314"/>
              <a:ext cx="2357002" cy="276999"/>
            </a:xfrm>
            <a:prstGeom prst="rect">
              <a:avLst/>
            </a:prstGeom>
            <a:noFill/>
          </p:spPr>
          <p:txBody>
            <a:bodyPr wrap="square" lIns="91440" tIns="45720" rIns="91440" bIns="45720" rtlCol="0" anchor="t">
              <a:spAutoFit/>
            </a:bodyPr>
            <a:lstStyle/>
            <a:p>
              <a:pPr algn="ctr"/>
              <a:r>
                <a:rPr lang="en-US" altLang="ko-KR" sz="1200" b="1">
                  <a:solidFill>
                    <a:schemeClr val="tx1">
                      <a:lumMod val="75000"/>
                      <a:lumOff val="25000"/>
                    </a:schemeClr>
                  </a:solidFill>
                  <a:cs typeface="Arial"/>
                </a:rPr>
                <a:t>An improved Cooling system</a:t>
              </a:r>
              <a:endParaRPr lang="en-US" altLang="ko-KR" sz="1200" b="1">
                <a:solidFill>
                  <a:schemeClr val="tx1">
                    <a:lumMod val="75000"/>
                    <a:lumOff val="25000"/>
                  </a:schemeClr>
                </a:solidFill>
                <a:cs typeface="Arial" pitchFamily="34" charset="0"/>
              </a:endParaRPr>
            </a:p>
          </p:txBody>
        </p:sp>
      </p:grpSp>
      <p:sp>
        <p:nvSpPr>
          <p:cNvPr id="28" name="Pentagon 30">
            <a:extLst>
              <a:ext uri="{FF2B5EF4-FFF2-40B4-BE49-F238E27FC236}">
                <a16:creationId xmlns:a16="http://schemas.microsoft.com/office/drawing/2014/main" id="{D996E087-40CD-42D8-8BF8-FCEDAA5616EA}"/>
              </a:ext>
            </a:extLst>
          </p:cNvPr>
          <p:cNvSpPr/>
          <p:nvPr/>
        </p:nvSpPr>
        <p:spPr>
          <a:xfrm>
            <a:off x="4476002" y="2470860"/>
            <a:ext cx="3211003" cy="484632"/>
          </a:xfrm>
          <a:custGeom>
            <a:avLst/>
            <a:gdLst/>
            <a:ahLst/>
            <a:cxnLst/>
            <a:rect l="l" t="t" r="r" b="b"/>
            <a:pathLst>
              <a:path w="3211003" h="484632">
                <a:moveTo>
                  <a:pt x="242316" y="0"/>
                </a:moveTo>
                <a:lnTo>
                  <a:pt x="1591003" y="0"/>
                </a:lnTo>
                <a:lnTo>
                  <a:pt x="1620000" y="0"/>
                </a:lnTo>
                <a:lnTo>
                  <a:pt x="2968687" y="0"/>
                </a:lnTo>
                <a:lnTo>
                  <a:pt x="3211003" y="242316"/>
                </a:lnTo>
                <a:lnTo>
                  <a:pt x="2968687" y="484632"/>
                </a:lnTo>
                <a:lnTo>
                  <a:pt x="1620000" y="484632"/>
                </a:lnTo>
                <a:lnTo>
                  <a:pt x="1591003" y="484632"/>
                </a:lnTo>
                <a:lnTo>
                  <a:pt x="242316" y="484632"/>
                </a:lnTo>
                <a:lnTo>
                  <a:pt x="0" y="242316"/>
                </a:lnTo>
                <a:close/>
              </a:path>
            </a:pathLst>
          </a:cu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TextBox 28">
            <a:extLst>
              <a:ext uri="{FF2B5EF4-FFF2-40B4-BE49-F238E27FC236}">
                <a16:creationId xmlns:a16="http://schemas.microsoft.com/office/drawing/2014/main" id="{B25F5CBD-78E6-4CA8-96C0-B046780D0257}"/>
              </a:ext>
            </a:extLst>
          </p:cNvPr>
          <p:cNvSpPr txBox="1"/>
          <p:nvPr/>
        </p:nvSpPr>
        <p:spPr>
          <a:xfrm>
            <a:off x="5291448" y="2559288"/>
            <a:ext cx="16091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Ideas</a:t>
            </a:r>
            <a:endParaRPr lang="ko-KR" altLang="en-US" sz="1400" b="1" dirty="0">
              <a:solidFill>
                <a:schemeClr val="bg1"/>
              </a:solidFill>
              <a:cs typeface="Arial" pitchFamily="34" charset="0"/>
            </a:endParaRPr>
          </a:p>
        </p:txBody>
      </p:sp>
      <p:sp>
        <p:nvSpPr>
          <p:cNvPr id="30" name="TextBox 29">
            <a:extLst>
              <a:ext uri="{FF2B5EF4-FFF2-40B4-BE49-F238E27FC236}">
                <a16:creationId xmlns:a16="http://schemas.microsoft.com/office/drawing/2014/main" id="{BCA6923B-3798-4A19-B42C-E359F89994C0}"/>
              </a:ext>
            </a:extLst>
          </p:cNvPr>
          <p:cNvSpPr txBox="1"/>
          <p:nvPr/>
        </p:nvSpPr>
        <p:spPr>
          <a:xfrm>
            <a:off x="4030900" y="3261271"/>
            <a:ext cx="1592062" cy="523220"/>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Expand knowledge</a:t>
            </a:r>
            <a:endParaRPr lang="ko-KR" altLang="en-US" sz="14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EB1CD79B-F8AF-44E2-8973-B795E799D096}"/>
              </a:ext>
            </a:extLst>
          </p:cNvPr>
          <p:cNvSpPr txBox="1"/>
          <p:nvPr/>
        </p:nvSpPr>
        <p:spPr>
          <a:xfrm>
            <a:off x="3657972" y="4147530"/>
            <a:ext cx="1592062"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Innovate</a:t>
            </a:r>
            <a:endParaRPr lang="ko-KR" altLang="en-US" sz="1400" b="1"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05D65EB7-526B-4D12-98AD-6175C0155179}"/>
              </a:ext>
            </a:extLst>
          </p:cNvPr>
          <p:cNvSpPr txBox="1"/>
          <p:nvPr/>
        </p:nvSpPr>
        <p:spPr>
          <a:xfrm>
            <a:off x="6954553" y="4020513"/>
            <a:ext cx="1592062" cy="523220"/>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Create opportunities</a:t>
            </a:r>
            <a:endParaRPr lang="ko-KR" altLang="en-US" sz="14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E7B3FB42-2D2C-4076-8BA3-1620216BE551}"/>
              </a:ext>
            </a:extLst>
          </p:cNvPr>
          <p:cNvSpPr txBox="1"/>
          <p:nvPr/>
        </p:nvSpPr>
        <p:spPr>
          <a:xfrm>
            <a:off x="6576398" y="3366594"/>
            <a:ext cx="1592062"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Grow Market</a:t>
            </a:r>
            <a:endParaRPr lang="ko-KR" altLang="en-US" sz="1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135708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207975" y="2573079"/>
            <a:ext cx="6983876" cy="1711842"/>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5847907" y="2839121"/>
            <a:ext cx="6344093" cy="830997"/>
          </a:xfrm>
          <a:prstGeom prst="rect">
            <a:avLst/>
          </a:prstGeom>
          <a:noFill/>
        </p:spPr>
        <p:txBody>
          <a:bodyPr wrap="square" rtlCol="0" anchor="ctr">
            <a:spAutoFit/>
          </a:bodyPr>
          <a:lstStyle/>
          <a:p>
            <a:r>
              <a:rPr lang="en-US" altLang="ko-KR" sz="4800" dirty="0">
                <a:solidFill>
                  <a:schemeClr val="bg1"/>
                </a:solidFill>
                <a:cs typeface="Arial" pitchFamily="34" charset="0"/>
              </a:rPr>
              <a:t>Demo</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847836" y="3544169"/>
            <a:ext cx="6344016" cy="379656"/>
          </a:xfrm>
          <a:prstGeom prst="rect">
            <a:avLst/>
          </a:prstGeom>
          <a:noFill/>
        </p:spPr>
        <p:txBody>
          <a:bodyPr wrap="square" rtlCol="0" anchor="ctr">
            <a:spAutoFit/>
          </a:bodyPr>
          <a:lstStyle/>
          <a:p>
            <a:r>
              <a:rPr lang="en-US" altLang="ko-KR" sz="1867" dirty="0">
                <a:solidFill>
                  <a:schemeClr val="bg1"/>
                </a:solidFill>
                <a:cs typeface="Arial" pitchFamily="34" charset="0"/>
              </a:rPr>
              <a:t>Quick system breakdown</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10058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Sub System Breakdown</a:t>
            </a:r>
          </a:p>
        </p:txBody>
      </p:sp>
      <p:sp>
        <p:nvSpPr>
          <p:cNvPr id="3" name="Rectangle 2">
            <a:extLst>
              <a:ext uri="{FF2B5EF4-FFF2-40B4-BE49-F238E27FC236}">
                <a16:creationId xmlns:a16="http://schemas.microsoft.com/office/drawing/2014/main" id="{1222D38C-8720-4086-9D29-4BE7A80B180A}"/>
              </a:ext>
            </a:extLst>
          </p:cNvPr>
          <p:cNvSpPr/>
          <p:nvPr/>
        </p:nvSpPr>
        <p:spPr>
          <a:xfrm>
            <a:off x="10819427" y="2344330"/>
            <a:ext cx="468000" cy="451367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3">
            <a:extLst>
              <a:ext uri="{FF2B5EF4-FFF2-40B4-BE49-F238E27FC236}">
                <a16:creationId xmlns:a16="http://schemas.microsoft.com/office/drawing/2014/main" id="{0AA5ECA0-01A7-4941-AF30-84B65AE38168}"/>
              </a:ext>
            </a:extLst>
          </p:cNvPr>
          <p:cNvSpPr/>
          <p:nvPr/>
        </p:nvSpPr>
        <p:spPr>
          <a:xfrm>
            <a:off x="5181601" y="1984329"/>
            <a:ext cx="6105827" cy="360000"/>
          </a:xfrm>
          <a:custGeom>
            <a:avLst/>
            <a:gdLst/>
            <a:ahLst/>
            <a:cxnLst/>
            <a:rect l="l" t="t" r="r" b="b"/>
            <a:pathLst>
              <a:path w="4813081" h="360000">
                <a:moveTo>
                  <a:pt x="0" y="0"/>
                </a:moveTo>
                <a:lnTo>
                  <a:pt x="4453081" y="0"/>
                </a:lnTo>
                <a:lnTo>
                  <a:pt x="4813081" y="360000"/>
                </a:lnTo>
                <a:lnTo>
                  <a:pt x="0" y="360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Isosceles Triangle 4">
            <a:extLst>
              <a:ext uri="{FF2B5EF4-FFF2-40B4-BE49-F238E27FC236}">
                <a16:creationId xmlns:a16="http://schemas.microsoft.com/office/drawing/2014/main" id="{AF97F972-A790-4851-9209-A1510C58E97A}"/>
              </a:ext>
            </a:extLst>
          </p:cNvPr>
          <p:cNvSpPr/>
          <p:nvPr/>
        </p:nvSpPr>
        <p:spPr>
          <a:xfrm rot="16200000">
            <a:off x="4646879" y="1915533"/>
            <a:ext cx="577208" cy="49759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6" name="Group 5">
            <a:extLst>
              <a:ext uri="{FF2B5EF4-FFF2-40B4-BE49-F238E27FC236}">
                <a16:creationId xmlns:a16="http://schemas.microsoft.com/office/drawing/2014/main" id="{EEFE4A81-D933-4F53-9CFE-8F5DA4D5EF3F}"/>
              </a:ext>
            </a:extLst>
          </p:cNvPr>
          <p:cNvGrpSpPr/>
          <p:nvPr/>
        </p:nvGrpSpPr>
        <p:grpSpPr>
          <a:xfrm>
            <a:off x="595447" y="1826307"/>
            <a:ext cx="3794673" cy="678692"/>
            <a:chOff x="803640" y="3362835"/>
            <a:chExt cx="2059657" cy="678692"/>
          </a:xfrm>
        </p:grpSpPr>
        <p:sp>
          <p:nvSpPr>
            <p:cNvPr id="7" name="TextBox 6">
              <a:extLst>
                <a:ext uri="{FF2B5EF4-FFF2-40B4-BE49-F238E27FC236}">
                  <a16:creationId xmlns:a16="http://schemas.microsoft.com/office/drawing/2014/main" id="{FD815D66-918F-4327-8E06-3E973D924859}"/>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Arduino is responsible for capturing data from the sensors inside the greenhouse</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C9DA4C98-2468-4173-BB18-0931DB749172}"/>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5"/>
                  </a:solidFill>
                  <a:cs typeface="Arial" pitchFamily="34" charset="0"/>
                </a:rPr>
                <a:t>Hardware - Arduino</a:t>
              </a:r>
              <a:endParaRPr lang="ko-KR" altLang="en-US" sz="1200" b="1" dirty="0">
                <a:solidFill>
                  <a:schemeClr val="accent5"/>
                </a:solidFill>
                <a:cs typeface="Arial" pitchFamily="34" charset="0"/>
              </a:endParaRPr>
            </a:p>
          </p:txBody>
        </p:sp>
      </p:grpSp>
      <p:sp>
        <p:nvSpPr>
          <p:cNvPr id="9" name="Rectangle 8">
            <a:extLst>
              <a:ext uri="{FF2B5EF4-FFF2-40B4-BE49-F238E27FC236}">
                <a16:creationId xmlns:a16="http://schemas.microsoft.com/office/drawing/2014/main" id="{CEAA4AF6-24F7-4975-8AA3-75791AA353AE}"/>
              </a:ext>
            </a:extLst>
          </p:cNvPr>
          <p:cNvSpPr/>
          <p:nvPr/>
        </p:nvSpPr>
        <p:spPr>
          <a:xfrm>
            <a:off x="10195821" y="3212656"/>
            <a:ext cx="468000" cy="36453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23050B10-644A-4C5D-B649-908FC1F7EF29}"/>
              </a:ext>
            </a:extLst>
          </p:cNvPr>
          <p:cNvSpPr/>
          <p:nvPr/>
        </p:nvSpPr>
        <p:spPr>
          <a:xfrm>
            <a:off x="9572216" y="4080983"/>
            <a:ext cx="468000" cy="27770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id="{EB227351-BBD8-4AE2-9ECB-D01A774D181C}"/>
              </a:ext>
            </a:extLst>
          </p:cNvPr>
          <p:cNvSpPr/>
          <p:nvPr/>
        </p:nvSpPr>
        <p:spPr>
          <a:xfrm>
            <a:off x="8948611" y="4940888"/>
            <a:ext cx="468000" cy="19171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1">
            <a:extLst>
              <a:ext uri="{FF2B5EF4-FFF2-40B4-BE49-F238E27FC236}">
                <a16:creationId xmlns:a16="http://schemas.microsoft.com/office/drawing/2014/main" id="{BB0D68FC-A463-41FE-BAFE-F5C98E86EB17}"/>
              </a:ext>
            </a:extLst>
          </p:cNvPr>
          <p:cNvGrpSpPr/>
          <p:nvPr/>
        </p:nvGrpSpPr>
        <p:grpSpPr>
          <a:xfrm>
            <a:off x="1275596" y="2701035"/>
            <a:ext cx="3794673" cy="678692"/>
            <a:chOff x="803640" y="3362835"/>
            <a:chExt cx="2059657" cy="678692"/>
          </a:xfrm>
        </p:grpSpPr>
        <p:sp>
          <p:nvSpPr>
            <p:cNvPr id="13" name="TextBox 12">
              <a:extLst>
                <a:ext uri="{FF2B5EF4-FFF2-40B4-BE49-F238E27FC236}">
                  <a16:creationId xmlns:a16="http://schemas.microsoft.com/office/drawing/2014/main" id="{B6A7EFF8-F077-425F-B9DE-FE1A914832E6}"/>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Node is responsible for getting the data from the Arduino and sending it to the backend server.</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00A9131B-DC5E-4F02-9CC0-522DE8471B0C}"/>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Hardware - Node</a:t>
              </a:r>
              <a:endParaRPr lang="ko-KR" altLang="en-US" sz="1200" b="1" dirty="0">
                <a:solidFill>
                  <a:schemeClr val="accent4"/>
                </a:solidFill>
                <a:cs typeface="Arial" pitchFamily="34" charset="0"/>
              </a:endParaRPr>
            </a:p>
          </p:txBody>
        </p:sp>
      </p:grpSp>
      <p:grpSp>
        <p:nvGrpSpPr>
          <p:cNvPr id="15" name="Group 14">
            <a:extLst>
              <a:ext uri="{FF2B5EF4-FFF2-40B4-BE49-F238E27FC236}">
                <a16:creationId xmlns:a16="http://schemas.microsoft.com/office/drawing/2014/main" id="{4F16EE7C-C167-47BC-8DC5-EA426863A495}"/>
              </a:ext>
            </a:extLst>
          </p:cNvPr>
          <p:cNvGrpSpPr/>
          <p:nvPr/>
        </p:nvGrpSpPr>
        <p:grpSpPr>
          <a:xfrm>
            <a:off x="1955745" y="3575763"/>
            <a:ext cx="3794673" cy="863358"/>
            <a:chOff x="803640" y="3362835"/>
            <a:chExt cx="2059657" cy="863358"/>
          </a:xfrm>
        </p:grpSpPr>
        <p:sp>
          <p:nvSpPr>
            <p:cNvPr id="16" name="TextBox 15">
              <a:extLst>
                <a:ext uri="{FF2B5EF4-FFF2-40B4-BE49-F238E27FC236}">
                  <a16:creationId xmlns:a16="http://schemas.microsoft.com/office/drawing/2014/main" id="{D7B96E0C-E19A-40A4-A015-214C914F2F2A}"/>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backend server transmits the data from the Node in a readable format to the database. Handles hardware connections.</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FAD5959A-5C30-4413-A77C-D15F52646967}"/>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3"/>
                  </a:solidFill>
                  <a:cs typeface="Arial" pitchFamily="34" charset="0"/>
                </a:rPr>
                <a:t>Backend - Server</a:t>
              </a:r>
              <a:endParaRPr lang="ko-KR" altLang="en-US" sz="1200" b="1" dirty="0">
                <a:solidFill>
                  <a:schemeClr val="accent3"/>
                </a:solidFill>
                <a:cs typeface="Arial" pitchFamily="34" charset="0"/>
              </a:endParaRPr>
            </a:p>
          </p:txBody>
        </p:sp>
      </p:grpSp>
      <p:grpSp>
        <p:nvGrpSpPr>
          <p:cNvPr id="18" name="Group 17">
            <a:extLst>
              <a:ext uri="{FF2B5EF4-FFF2-40B4-BE49-F238E27FC236}">
                <a16:creationId xmlns:a16="http://schemas.microsoft.com/office/drawing/2014/main" id="{6C94B116-A31F-4EAC-A158-AD1549FF568D}"/>
              </a:ext>
            </a:extLst>
          </p:cNvPr>
          <p:cNvGrpSpPr/>
          <p:nvPr/>
        </p:nvGrpSpPr>
        <p:grpSpPr>
          <a:xfrm>
            <a:off x="2635894" y="4450491"/>
            <a:ext cx="3794673" cy="678692"/>
            <a:chOff x="803640" y="3362835"/>
            <a:chExt cx="2059657" cy="678692"/>
          </a:xfrm>
        </p:grpSpPr>
        <p:sp>
          <p:nvSpPr>
            <p:cNvPr id="19" name="TextBox 18">
              <a:extLst>
                <a:ext uri="{FF2B5EF4-FFF2-40B4-BE49-F238E27FC236}">
                  <a16:creationId xmlns:a16="http://schemas.microsoft.com/office/drawing/2014/main" id="{732255F2-D3CA-4317-B311-106331B787E1}"/>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API is the middleman between the database and the frontend.</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5618F683-D43B-4B09-9F4D-E6EAF1B8F80D}"/>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API – Connections</a:t>
              </a:r>
              <a:endParaRPr lang="ko-KR" altLang="en-US" sz="1200" b="1" dirty="0">
                <a:solidFill>
                  <a:schemeClr val="accent2"/>
                </a:solidFill>
                <a:cs typeface="Arial" pitchFamily="34" charset="0"/>
              </a:endParaRPr>
            </a:p>
          </p:txBody>
        </p:sp>
      </p:grpSp>
      <p:grpSp>
        <p:nvGrpSpPr>
          <p:cNvPr id="21" name="Group 20">
            <a:extLst>
              <a:ext uri="{FF2B5EF4-FFF2-40B4-BE49-F238E27FC236}">
                <a16:creationId xmlns:a16="http://schemas.microsoft.com/office/drawing/2014/main" id="{D19BD641-C823-44EF-ACA9-47D81B736129}"/>
              </a:ext>
            </a:extLst>
          </p:cNvPr>
          <p:cNvGrpSpPr/>
          <p:nvPr/>
        </p:nvGrpSpPr>
        <p:grpSpPr>
          <a:xfrm>
            <a:off x="3316043" y="5325218"/>
            <a:ext cx="3794673" cy="678692"/>
            <a:chOff x="803640" y="3362835"/>
            <a:chExt cx="2059657" cy="678692"/>
          </a:xfrm>
        </p:grpSpPr>
        <p:sp>
          <p:nvSpPr>
            <p:cNvPr id="22" name="TextBox 21">
              <a:extLst>
                <a:ext uri="{FF2B5EF4-FFF2-40B4-BE49-F238E27FC236}">
                  <a16:creationId xmlns:a16="http://schemas.microsoft.com/office/drawing/2014/main" id="{19213074-254D-4A42-84E2-0F0106A20A5F}"/>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frontend provides a visual representation of the data and gives the user a platform to interact with.</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2B15578D-98F1-4A30-9837-5435BC48AAF5}"/>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Frontend - React</a:t>
              </a:r>
              <a:endParaRPr lang="ko-KR" altLang="en-US" sz="1200" b="1" dirty="0">
                <a:solidFill>
                  <a:schemeClr val="accent1"/>
                </a:solidFill>
                <a:cs typeface="Arial" pitchFamily="34" charset="0"/>
              </a:endParaRPr>
            </a:p>
          </p:txBody>
        </p:sp>
      </p:grpSp>
      <p:sp>
        <p:nvSpPr>
          <p:cNvPr id="24" name="Rectangle 55">
            <a:extLst>
              <a:ext uri="{FF2B5EF4-FFF2-40B4-BE49-F238E27FC236}">
                <a16:creationId xmlns:a16="http://schemas.microsoft.com/office/drawing/2014/main" id="{213CD82F-E6F5-4773-9580-FB5B59656E65}"/>
              </a:ext>
            </a:extLst>
          </p:cNvPr>
          <p:cNvSpPr/>
          <p:nvPr/>
        </p:nvSpPr>
        <p:spPr>
          <a:xfrm>
            <a:off x="5869218" y="2852656"/>
            <a:ext cx="4794604" cy="360000"/>
          </a:xfrm>
          <a:custGeom>
            <a:avLst/>
            <a:gdLst/>
            <a:ahLst/>
            <a:cxnLst/>
            <a:rect l="l" t="t" r="r" b="b"/>
            <a:pathLst>
              <a:path w="3800189" h="360000">
                <a:moveTo>
                  <a:pt x="0" y="0"/>
                </a:moveTo>
                <a:lnTo>
                  <a:pt x="3440189" y="0"/>
                </a:lnTo>
                <a:lnTo>
                  <a:pt x="3800189" y="360000"/>
                </a:lnTo>
                <a:lnTo>
                  <a:pt x="0"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Isosceles Triangle 24">
            <a:extLst>
              <a:ext uri="{FF2B5EF4-FFF2-40B4-BE49-F238E27FC236}">
                <a16:creationId xmlns:a16="http://schemas.microsoft.com/office/drawing/2014/main" id="{70C78B82-4174-486E-8290-5E8F2966C0CA}"/>
              </a:ext>
            </a:extLst>
          </p:cNvPr>
          <p:cNvSpPr/>
          <p:nvPr/>
        </p:nvSpPr>
        <p:spPr>
          <a:xfrm rot="16200000">
            <a:off x="5331817" y="2790592"/>
            <a:ext cx="577208" cy="49759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Rectangle 57">
            <a:extLst>
              <a:ext uri="{FF2B5EF4-FFF2-40B4-BE49-F238E27FC236}">
                <a16:creationId xmlns:a16="http://schemas.microsoft.com/office/drawing/2014/main" id="{198389F7-7B4E-4405-83AD-B0E7B916F2CB}"/>
              </a:ext>
            </a:extLst>
          </p:cNvPr>
          <p:cNvSpPr/>
          <p:nvPr/>
        </p:nvSpPr>
        <p:spPr>
          <a:xfrm>
            <a:off x="6554156" y="3720983"/>
            <a:ext cx="3486061" cy="360000"/>
          </a:xfrm>
          <a:custGeom>
            <a:avLst/>
            <a:gdLst/>
            <a:ahLst/>
            <a:cxnLst/>
            <a:rect l="l" t="t" r="r" b="b"/>
            <a:pathLst>
              <a:path w="2655012" h="360000">
                <a:moveTo>
                  <a:pt x="0" y="0"/>
                </a:moveTo>
                <a:lnTo>
                  <a:pt x="2295012" y="0"/>
                </a:lnTo>
                <a:lnTo>
                  <a:pt x="2655012" y="360000"/>
                </a:lnTo>
                <a:lnTo>
                  <a:pt x="0" y="36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Isosceles Triangle 26">
            <a:extLst>
              <a:ext uri="{FF2B5EF4-FFF2-40B4-BE49-F238E27FC236}">
                <a16:creationId xmlns:a16="http://schemas.microsoft.com/office/drawing/2014/main" id="{34FBCD09-8265-46F8-B359-5C32B823B08A}"/>
              </a:ext>
            </a:extLst>
          </p:cNvPr>
          <p:cNvSpPr/>
          <p:nvPr/>
        </p:nvSpPr>
        <p:spPr>
          <a:xfrm rot="16200000">
            <a:off x="6016755" y="3665651"/>
            <a:ext cx="577208" cy="49759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ectangle 59">
            <a:extLst>
              <a:ext uri="{FF2B5EF4-FFF2-40B4-BE49-F238E27FC236}">
                <a16:creationId xmlns:a16="http://schemas.microsoft.com/office/drawing/2014/main" id="{A1E4ED8E-D9D0-4452-9338-831E86B918EF}"/>
              </a:ext>
            </a:extLst>
          </p:cNvPr>
          <p:cNvSpPr/>
          <p:nvPr/>
        </p:nvSpPr>
        <p:spPr>
          <a:xfrm>
            <a:off x="7239094" y="4589310"/>
            <a:ext cx="2177518" cy="360000"/>
          </a:xfrm>
          <a:custGeom>
            <a:avLst/>
            <a:gdLst/>
            <a:ahLst/>
            <a:cxnLst/>
            <a:rect l="l" t="t" r="r" b="b"/>
            <a:pathLst>
              <a:path w="1611982" h="360000">
                <a:moveTo>
                  <a:pt x="0" y="0"/>
                </a:moveTo>
                <a:lnTo>
                  <a:pt x="1251982" y="0"/>
                </a:lnTo>
                <a:lnTo>
                  <a:pt x="1611982" y="360000"/>
                </a:lnTo>
                <a:lnTo>
                  <a:pt x="0" y="36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Isosceles Triangle 28">
            <a:extLst>
              <a:ext uri="{FF2B5EF4-FFF2-40B4-BE49-F238E27FC236}">
                <a16:creationId xmlns:a16="http://schemas.microsoft.com/office/drawing/2014/main" id="{CF33BB51-E518-402D-9E95-37968B9C9E11}"/>
              </a:ext>
            </a:extLst>
          </p:cNvPr>
          <p:cNvSpPr/>
          <p:nvPr/>
        </p:nvSpPr>
        <p:spPr>
          <a:xfrm rot="16200000">
            <a:off x="6701693" y="4540710"/>
            <a:ext cx="577208" cy="49759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ectangle 61">
            <a:extLst>
              <a:ext uri="{FF2B5EF4-FFF2-40B4-BE49-F238E27FC236}">
                <a16:creationId xmlns:a16="http://schemas.microsoft.com/office/drawing/2014/main" id="{7724C10C-5DC4-4169-8D23-84D0FA412432}"/>
              </a:ext>
            </a:extLst>
          </p:cNvPr>
          <p:cNvSpPr/>
          <p:nvPr/>
        </p:nvSpPr>
        <p:spPr>
          <a:xfrm>
            <a:off x="7889926" y="5457637"/>
            <a:ext cx="903081" cy="423011"/>
          </a:xfrm>
          <a:custGeom>
            <a:avLst/>
            <a:gdLst/>
            <a:ahLst/>
            <a:cxnLst/>
            <a:rect l="l" t="t" r="r" b="b"/>
            <a:pathLst>
              <a:path w="640960" h="360000">
                <a:moveTo>
                  <a:pt x="0" y="0"/>
                </a:moveTo>
                <a:lnTo>
                  <a:pt x="280960" y="0"/>
                </a:lnTo>
                <a:lnTo>
                  <a:pt x="640960" y="360000"/>
                </a:lnTo>
                <a:lnTo>
                  <a:pt x="0" y="36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Isosceles Triangle 30">
            <a:extLst>
              <a:ext uri="{FF2B5EF4-FFF2-40B4-BE49-F238E27FC236}">
                <a16:creationId xmlns:a16="http://schemas.microsoft.com/office/drawing/2014/main" id="{3FF04449-372D-4A3D-B363-C49DFCEE79A1}"/>
              </a:ext>
            </a:extLst>
          </p:cNvPr>
          <p:cNvSpPr/>
          <p:nvPr/>
        </p:nvSpPr>
        <p:spPr>
          <a:xfrm rot="16200000">
            <a:off x="7386632" y="5415769"/>
            <a:ext cx="577208" cy="49759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Rectangle 31">
            <a:extLst>
              <a:ext uri="{FF2B5EF4-FFF2-40B4-BE49-F238E27FC236}">
                <a16:creationId xmlns:a16="http://schemas.microsoft.com/office/drawing/2014/main" id="{9D3F08F6-0F78-447F-955E-4E7D55929EF1}"/>
              </a:ext>
            </a:extLst>
          </p:cNvPr>
          <p:cNvSpPr/>
          <p:nvPr/>
        </p:nvSpPr>
        <p:spPr>
          <a:xfrm>
            <a:off x="8325006" y="5880648"/>
            <a:ext cx="468000" cy="9773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42778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6679321" y="2445440"/>
            <a:ext cx="2976407" cy="1907877"/>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99376" y="2875366"/>
            <a:ext cx="3794673" cy="678692"/>
            <a:chOff x="803640" y="3362835"/>
            <a:chExt cx="2059657" cy="678692"/>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461665"/>
            </a:xfrm>
            <a:prstGeom prst="rect">
              <a:avLst/>
            </a:prstGeom>
            <a:noFill/>
          </p:spPr>
          <p:txBody>
            <a:bodyPr wrap="square" rtlCol="0">
              <a:spAutoFit/>
            </a:bodyPr>
            <a:lstStyle/>
            <a:p>
              <a:pPr marL="36900" indent="0">
                <a:buFont typeface="Arial" panose="020B0604020202020204" pitchFamily="34" charset="0"/>
                <a:buNone/>
              </a:pPr>
              <a:r>
                <a:rPr lang="en-US" sz="1200" dirty="0"/>
                <a:t>The Arduino is the “Brain” of our project we use it to capture the data and automate everything.</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Why do we need this?</a:t>
              </a:r>
            </a:p>
          </p:txBody>
        </p:sp>
      </p:grpSp>
    </p:spTree>
    <p:extLst>
      <p:ext uri="{BB962C8B-B14F-4D97-AF65-F5344CB8AC3E}">
        <p14:creationId xmlns:p14="http://schemas.microsoft.com/office/powerpoint/2010/main" val="854121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933974" y="1722545"/>
            <a:ext cx="3794673" cy="4556677"/>
            <a:chOff x="803640" y="3362835"/>
            <a:chExt cx="2059657" cy="4556677"/>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4339650"/>
            </a:xfrm>
            <a:prstGeom prst="rect">
              <a:avLst/>
            </a:prstGeom>
            <a:noFill/>
          </p:spPr>
          <p:txBody>
            <a:bodyPr wrap="square" rtlCol="0">
              <a:spAutoFit/>
            </a:bodyPr>
            <a:lstStyle/>
            <a:p>
              <a:pPr algn="l"/>
              <a:r>
                <a:rPr lang="en-ZA" sz="1200" b="0" i="0" u="none" strike="noStrike" baseline="0" dirty="0">
                  <a:latin typeface="CIDFont+F2"/>
                </a:rPr>
                <a:t>#include &lt;ArduinoJson.h&gt;</a:t>
              </a:r>
            </a:p>
            <a:p>
              <a:pPr algn="l"/>
              <a:r>
                <a:rPr lang="en-US" sz="1200" b="0" i="0" u="none" strike="noStrike" baseline="0" dirty="0">
                  <a:latin typeface="CIDFont+F3"/>
                </a:rPr>
                <a:t>• </a:t>
              </a:r>
              <a:r>
                <a:rPr lang="en-US" sz="1200" b="0" i="0" u="none" strike="noStrike" baseline="0" dirty="0">
                  <a:latin typeface="CIDFont+F1"/>
                </a:rPr>
                <a:t>Handles the Json objects since Arduino lacks capability to do so.</a:t>
              </a:r>
            </a:p>
            <a:p>
              <a:pPr algn="l"/>
              <a:endParaRPr lang="en-US" sz="1200" b="0" i="0" u="none" strike="noStrike" baseline="0" dirty="0">
                <a:latin typeface="CIDFont+F1"/>
              </a:endParaRPr>
            </a:p>
            <a:p>
              <a:pPr algn="l"/>
              <a:r>
                <a:rPr lang="en-US" sz="1200" b="0" i="0" u="none" strike="noStrike" baseline="0" dirty="0">
                  <a:latin typeface="CIDFont+F2"/>
                </a:rPr>
                <a:t>#include &lt;dht.h&gt; (for dht library 11)</a:t>
              </a:r>
            </a:p>
            <a:p>
              <a:pPr algn="l"/>
              <a:r>
                <a:rPr lang="en-US" sz="1200" b="0" i="0" u="none" strike="noStrike" baseline="0" dirty="0">
                  <a:latin typeface="CIDFont+F3"/>
                </a:rPr>
                <a:t>• </a:t>
              </a:r>
              <a:r>
                <a:rPr lang="en-US" sz="1200" b="0" i="0" u="none" strike="noStrike" baseline="0" dirty="0">
                  <a:latin typeface="CIDFont+F1"/>
                </a:rPr>
                <a:t>Used for temperature and humidity sensor</a:t>
              </a:r>
            </a:p>
            <a:p>
              <a:pPr algn="l"/>
              <a:r>
                <a:rPr lang="en-US" sz="1200" b="0" i="0" u="none" strike="noStrike" baseline="0" dirty="0">
                  <a:latin typeface="CIDFont+F3"/>
                </a:rPr>
                <a:t>• </a:t>
              </a:r>
              <a:r>
                <a:rPr lang="en-US" sz="1200" b="0" i="0" u="none" strike="noStrike" baseline="0" dirty="0">
                  <a:latin typeface="CIDFont+F1"/>
                </a:rPr>
                <a:t>Send analogue data the sensor received</a:t>
              </a:r>
            </a:p>
            <a:p>
              <a:pPr algn="l"/>
              <a:r>
                <a:rPr lang="en-US" sz="1200" b="0" i="0" u="none" strike="noStrike" baseline="0" dirty="0">
                  <a:latin typeface="CIDFont+F3"/>
                </a:rPr>
                <a:t>• </a:t>
              </a:r>
              <a:r>
                <a:rPr lang="en-US" sz="1200" b="0" i="0" u="none" strike="noStrike" baseline="0" dirty="0">
                  <a:latin typeface="CIDFont+F1"/>
                </a:rPr>
                <a:t>Dynamically converts readings to percentages and Celsius degrees</a:t>
              </a:r>
            </a:p>
            <a:p>
              <a:pPr algn="l"/>
              <a:endParaRPr lang="en-US" sz="1200" b="0" i="0" u="none" strike="noStrike" baseline="0" dirty="0">
                <a:latin typeface="CIDFont+F1"/>
              </a:endParaRPr>
            </a:p>
            <a:p>
              <a:pPr algn="l"/>
              <a:r>
                <a:rPr lang="en-ZA" sz="1200" b="0" i="0" u="none" strike="noStrike" baseline="0" dirty="0">
                  <a:latin typeface="CIDFont+F2"/>
                </a:rPr>
                <a:t>#include &lt;SoftwareSerial.h&gt;</a:t>
              </a:r>
            </a:p>
            <a:p>
              <a:pPr algn="l"/>
              <a:r>
                <a:rPr lang="en-US" sz="1200" b="0" i="0" u="none" strike="noStrike" baseline="0" dirty="0">
                  <a:latin typeface="CIDFont+F3"/>
                </a:rPr>
                <a:t>• </a:t>
              </a:r>
              <a:r>
                <a:rPr lang="en-US" sz="1200" b="0" i="0" u="none" strike="noStrike" baseline="0" dirty="0">
                  <a:latin typeface="CIDFont+F1"/>
                </a:rPr>
                <a:t>Larger Arduino (this one), required to send data since it can access Internet</a:t>
              </a:r>
            </a:p>
            <a:p>
              <a:pPr algn="l"/>
              <a:r>
                <a:rPr lang="en-US" sz="1200" b="0" i="0" u="none" strike="noStrike" baseline="0" dirty="0">
                  <a:latin typeface="CIDFont+F3"/>
                </a:rPr>
                <a:t>• </a:t>
              </a:r>
              <a:r>
                <a:rPr lang="en-US" sz="1200" b="0" i="0" u="none" strike="noStrike" baseline="0" dirty="0">
                  <a:latin typeface="CIDFont+F1"/>
                </a:rPr>
                <a:t>Send serial data (which are 1’s and 0’s) to the node; communication</a:t>
              </a:r>
            </a:p>
            <a:p>
              <a:pPr algn="l"/>
              <a:r>
                <a:rPr lang="en-US" sz="1200" b="0" i="0" u="none" strike="noStrike" baseline="0" dirty="0">
                  <a:latin typeface="CIDFont+F3"/>
                </a:rPr>
                <a:t>• </a:t>
              </a:r>
              <a:r>
                <a:rPr lang="en-US" sz="1200" b="0" i="0" u="none" strike="noStrike" baseline="0" dirty="0">
                  <a:latin typeface="CIDFont+F1"/>
                </a:rPr>
                <a:t>Essentially all readings including temperature, humidity, moisture, light index etc.</a:t>
              </a:r>
            </a:p>
            <a:p>
              <a:pPr algn="l"/>
              <a:r>
                <a:rPr lang="en-ZA" sz="1200" b="0" i="0" u="none" strike="noStrike" baseline="0" dirty="0">
                  <a:latin typeface="CIDFont+F2"/>
                </a:rPr>
                <a:t>dht DHT;</a:t>
              </a:r>
            </a:p>
            <a:p>
              <a:pPr algn="l"/>
              <a:endParaRPr lang="en-ZA" sz="1200" b="0" i="0" u="none" strike="noStrike" baseline="0" dirty="0">
                <a:latin typeface="CIDFont+F2"/>
              </a:endParaRPr>
            </a:p>
            <a:p>
              <a:pPr algn="l"/>
              <a:r>
                <a:rPr lang="en-ZA" sz="1200" b="0" i="0" u="none" strike="noStrike" baseline="0" dirty="0">
                  <a:latin typeface="CIDFont+F3"/>
                </a:rPr>
                <a:t>• </a:t>
              </a:r>
              <a:r>
                <a:rPr lang="en-ZA" sz="1200" b="0" i="0" u="none" strike="noStrike" baseline="0" dirty="0">
                  <a:latin typeface="CIDFont+F1"/>
                </a:rPr>
                <a:t>Instance declared of dht</a:t>
              </a:r>
            </a:p>
            <a:p>
              <a:pPr algn="l"/>
              <a:r>
                <a:rPr lang="pt-BR" sz="1200" b="0" i="0" u="none" strike="noStrike" baseline="0" dirty="0">
                  <a:latin typeface="CIDFont+F2"/>
                </a:rPr>
                <a:t>SoftwareSerial node(2, 3); //RX | TX</a:t>
              </a:r>
            </a:p>
            <a:p>
              <a:pPr algn="l"/>
              <a:r>
                <a:rPr lang="en-US" sz="1200" b="0" i="0" u="none" strike="noStrike" baseline="0" dirty="0">
                  <a:latin typeface="CIDFont+F3"/>
                </a:rPr>
                <a:t>• </a:t>
              </a:r>
              <a:r>
                <a:rPr lang="en-US" sz="1200" b="0" i="0" u="none" strike="noStrike" baseline="0" dirty="0">
                  <a:latin typeface="CIDFont+F1"/>
                </a:rPr>
                <a:t>Pin 2 and 3 will receive data</a:t>
              </a:r>
            </a:p>
            <a:p>
              <a:pPr algn="l"/>
              <a:r>
                <a:rPr lang="en-US" sz="1200" b="0" i="0" u="none" strike="noStrike" baseline="0" dirty="0">
                  <a:latin typeface="CIDFont+F3"/>
                </a:rPr>
                <a:t>• </a:t>
              </a:r>
              <a:r>
                <a:rPr lang="en-US" sz="1200" b="0" i="0" u="none" strike="noStrike" baseline="0" dirty="0">
                  <a:latin typeface="CIDFont+F1"/>
                </a:rPr>
                <a:t>RX for receiving, TX for transmission</a:t>
              </a:r>
              <a:endParaRPr lang="en-US" sz="1000" dirty="0"/>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a:t>
              </a:r>
            </a:p>
          </p:txBody>
        </p:sp>
      </p:grpSp>
      <p:pic>
        <p:nvPicPr>
          <p:cNvPr id="5" name="Picture 4">
            <a:extLst>
              <a:ext uri="{FF2B5EF4-FFF2-40B4-BE49-F238E27FC236}">
                <a16:creationId xmlns:a16="http://schemas.microsoft.com/office/drawing/2014/main" id="{B2588C47-318D-4CA2-A251-9890FDFCF7E4}"/>
              </a:ext>
            </a:extLst>
          </p:cNvPr>
          <p:cNvPicPr>
            <a:picLocks noChangeAspect="1"/>
          </p:cNvPicPr>
          <p:nvPr/>
        </p:nvPicPr>
        <p:blipFill>
          <a:blip r:embed="rId3"/>
          <a:stretch>
            <a:fillRect/>
          </a:stretch>
        </p:blipFill>
        <p:spPr>
          <a:xfrm>
            <a:off x="5855697" y="2133606"/>
            <a:ext cx="5990695" cy="2743200"/>
          </a:xfrm>
          <a:prstGeom prst="rect">
            <a:avLst/>
          </a:prstGeom>
        </p:spPr>
      </p:pic>
    </p:spTree>
    <p:extLst>
      <p:ext uri="{BB962C8B-B14F-4D97-AF65-F5344CB8AC3E}">
        <p14:creationId xmlns:p14="http://schemas.microsoft.com/office/powerpoint/2010/main" val="146775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933974" y="1722545"/>
            <a:ext cx="3794673" cy="4741342"/>
            <a:chOff x="803640" y="3362835"/>
            <a:chExt cx="2059657" cy="4741342"/>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4524315"/>
            </a:xfrm>
            <a:prstGeom prst="rect">
              <a:avLst/>
            </a:prstGeom>
            <a:noFill/>
          </p:spPr>
          <p:txBody>
            <a:bodyPr wrap="square" rtlCol="0">
              <a:spAutoFit/>
            </a:bodyPr>
            <a:lstStyle/>
            <a:p>
              <a:pPr algn="l"/>
              <a:r>
                <a:rPr lang="en-ZA" sz="1200" b="0" i="0" u="none" strike="noStrike" baseline="0" dirty="0">
                  <a:latin typeface="CIDFont+F2"/>
                </a:rPr>
                <a:t>void setup()</a:t>
              </a:r>
            </a:p>
            <a:p>
              <a:pPr algn="l"/>
              <a:r>
                <a:rPr lang="en-US" sz="1200" b="0" i="0" u="none" strike="noStrike" baseline="0" dirty="0">
                  <a:latin typeface="CIDFont+F3"/>
                </a:rPr>
                <a:t>• </a:t>
              </a:r>
              <a:r>
                <a:rPr lang="en-US" sz="1200" b="0" i="0" u="none" strike="noStrike" baseline="0" dirty="0">
                  <a:latin typeface="CIDFont+F1"/>
                </a:rPr>
                <a:t>Implemented before anything further can take place; everything will be functional after start-up</a:t>
              </a:r>
            </a:p>
            <a:p>
              <a:pPr algn="l"/>
              <a:r>
                <a:rPr lang="en-ZA" sz="1200" b="0" i="0" u="none" strike="noStrike" baseline="0" dirty="0">
                  <a:latin typeface="CIDFont+F2"/>
                </a:rPr>
                <a:t>Serial.begin(9600)</a:t>
              </a:r>
            </a:p>
            <a:p>
              <a:pPr algn="l"/>
              <a:r>
                <a:rPr lang="en-US" sz="1200" b="0" i="0" u="none" strike="noStrike" baseline="0" dirty="0">
                  <a:latin typeface="CIDFont+F3"/>
                </a:rPr>
                <a:t>• </a:t>
              </a:r>
              <a:r>
                <a:rPr lang="en-US" sz="1200" b="0" i="0" u="none" strike="noStrike" baseline="0" dirty="0">
                  <a:latin typeface="CIDFont+F1"/>
                </a:rPr>
                <a:t>Serial data start based on baud rate (rate at which information is transferred in a communication channel, bits</a:t>
              </a:r>
            </a:p>
            <a:p>
              <a:pPr algn="l"/>
              <a:r>
                <a:rPr lang="en-ZA" sz="1200" b="0" i="0" u="none" strike="noStrike" baseline="0" dirty="0">
                  <a:latin typeface="CIDFont+F1"/>
                </a:rPr>
                <a:t>per second)</a:t>
              </a:r>
            </a:p>
            <a:p>
              <a:pPr algn="l"/>
              <a:endParaRPr lang="en-ZA" sz="1200" b="0" i="0" u="none" strike="noStrike" baseline="0" dirty="0">
                <a:latin typeface="CIDFont+F1"/>
              </a:endParaRPr>
            </a:p>
            <a:p>
              <a:pPr algn="l"/>
              <a:r>
                <a:rPr lang="en-ZA" sz="1200" b="0" i="0" u="none" strike="noStrike" baseline="0" dirty="0">
                  <a:latin typeface="CIDFont+F2"/>
                </a:rPr>
                <a:t>node.Begin(9600)</a:t>
              </a:r>
            </a:p>
            <a:p>
              <a:pPr algn="l"/>
              <a:r>
                <a:rPr lang="en-ZA" sz="1200" b="0" i="0" u="none" strike="noStrike" baseline="0" dirty="0">
                  <a:latin typeface="CIDFont+F3"/>
                </a:rPr>
                <a:t>• </a:t>
              </a:r>
              <a:r>
                <a:rPr lang="en-ZA" sz="1200" b="0" i="0" u="none" strike="noStrike" baseline="0" dirty="0">
                  <a:latin typeface="CIDFont+F1"/>
                </a:rPr>
                <a:t>Starts software serial port</a:t>
              </a:r>
            </a:p>
            <a:p>
              <a:pPr algn="l"/>
              <a:endParaRPr lang="en-ZA" sz="1200" b="0" i="0" u="none" strike="noStrike" baseline="0" dirty="0">
                <a:latin typeface="CIDFont+F1"/>
              </a:endParaRPr>
            </a:p>
            <a:p>
              <a:pPr algn="l"/>
              <a:r>
                <a:rPr lang="en-ZA" sz="1200" b="0" i="0" u="none" strike="noStrike" baseline="0" dirty="0">
                  <a:latin typeface="CIDFont+F2"/>
                </a:rPr>
                <a:t>pinMODE (RELAY_PIN, OUTPUT)</a:t>
              </a:r>
            </a:p>
            <a:p>
              <a:pPr algn="l"/>
              <a:r>
                <a:rPr lang="en-US" sz="1200" b="0" i="0" u="none" strike="noStrike" baseline="0" dirty="0">
                  <a:latin typeface="CIDFont+F3"/>
                </a:rPr>
                <a:t>• </a:t>
              </a:r>
              <a:r>
                <a:rPr lang="en-US" sz="1200" b="0" i="0" u="none" strike="noStrike" baseline="0" dirty="0">
                  <a:latin typeface="CIDFont+F1"/>
                </a:rPr>
                <a:t>Output is sent to pin 6 (the relay for water tap)</a:t>
              </a:r>
            </a:p>
            <a:p>
              <a:pPr algn="l"/>
              <a:r>
                <a:rPr lang="en-ZA" sz="1200" b="0" i="0" u="none" strike="noStrike" baseline="0" dirty="0">
                  <a:latin typeface="CIDFont+F2"/>
                </a:rPr>
                <a:t>void loop()</a:t>
              </a:r>
            </a:p>
            <a:p>
              <a:pPr algn="l"/>
              <a:endParaRPr lang="en-ZA" sz="1200" b="0" i="0" u="none" strike="noStrike" baseline="0" dirty="0">
                <a:latin typeface="CIDFont+F2"/>
              </a:endParaRPr>
            </a:p>
            <a:p>
              <a:pPr algn="l"/>
              <a:r>
                <a:rPr lang="en-ZA" sz="1200" b="0" i="0" u="none" strike="noStrike" baseline="0" dirty="0">
                  <a:latin typeface="CIDFont+F2"/>
                </a:rPr>
                <a:t>StaticJsonBuffer&lt;1000&gt; jsonBuffer</a:t>
              </a:r>
            </a:p>
            <a:p>
              <a:pPr algn="l"/>
              <a:r>
                <a:rPr lang="en-US" sz="1200" b="0" i="0" u="none" strike="noStrike" baseline="0" dirty="0">
                  <a:latin typeface="CIDFont+F3"/>
                </a:rPr>
                <a:t>• </a:t>
              </a:r>
              <a:r>
                <a:rPr lang="en-US" sz="1200" b="0" i="0" u="none" strike="noStrike" baseline="0" dirty="0">
                  <a:latin typeface="CIDFont+F1"/>
                </a:rPr>
                <a:t>An instance of the Json library</a:t>
              </a:r>
            </a:p>
            <a:p>
              <a:pPr algn="l"/>
              <a:r>
                <a:rPr lang="en-US" sz="1200" b="0" i="0" u="none" strike="noStrike" baseline="0" dirty="0">
                  <a:latin typeface="CIDFont+F3"/>
                </a:rPr>
                <a:t>• </a:t>
              </a:r>
              <a:r>
                <a:rPr lang="en-US" sz="1200" b="0" i="0" u="none" strike="noStrike" baseline="0" dirty="0">
                  <a:latin typeface="CIDFont+F1"/>
                </a:rPr>
                <a:t>It is not dynamic and does not change</a:t>
              </a:r>
            </a:p>
            <a:p>
              <a:pPr algn="l"/>
              <a:r>
                <a:rPr lang="en-US" sz="1200" b="0" i="0" u="none" strike="noStrike" baseline="0" dirty="0">
                  <a:latin typeface="CIDFont+F3"/>
                </a:rPr>
                <a:t>• </a:t>
              </a:r>
              <a:r>
                <a:rPr lang="en-US" sz="1200" b="0" i="0" u="none" strike="noStrike" baseline="0" dirty="0">
                  <a:latin typeface="CIDFont+F1"/>
                </a:rPr>
                <a:t>1000 bits of Json data can stored</a:t>
              </a:r>
            </a:p>
            <a:p>
              <a:pPr algn="l"/>
              <a:r>
                <a:rPr lang="en-ZA" sz="1200" b="0" i="0" u="none" strike="noStrike" baseline="0" dirty="0">
                  <a:latin typeface="CIDFont+F2"/>
                </a:rPr>
                <a:t>JsonObject&amp; data = jsonBuffer.createObject()</a:t>
              </a:r>
            </a:p>
            <a:p>
              <a:pPr algn="l"/>
              <a:endParaRPr lang="en-ZA" sz="1200" b="0" i="0" u="none" strike="noStrike" baseline="0" dirty="0">
                <a:latin typeface="CIDFont+F2"/>
              </a:endParaRPr>
            </a:p>
            <a:p>
              <a:pPr algn="l"/>
              <a:r>
                <a:rPr lang="en-US" sz="1200" b="0" i="0" u="none" strike="noStrike" baseline="0" dirty="0">
                  <a:latin typeface="CIDFont+F3"/>
                </a:rPr>
                <a:t>• </a:t>
              </a:r>
              <a:r>
                <a:rPr lang="en-US" sz="1200" b="0" i="0" u="none" strike="noStrike" baseline="0" dirty="0">
                  <a:latin typeface="CIDFont+F1"/>
                </a:rPr>
                <a:t>JsonObject and data is whereby we created a JsonObject called data</a:t>
              </a:r>
              <a:endParaRPr lang="en-US" sz="700" dirty="0"/>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a:t>
              </a:r>
            </a:p>
          </p:txBody>
        </p:sp>
      </p:grpSp>
      <p:pic>
        <p:nvPicPr>
          <p:cNvPr id="6" name="Picture 5">
            <a:extLst>
              <a:ext uri="{FF2B5EF4-FFF2-40B4-BE49-F238E27FC236}">
                <a16:creationId xmlns:a16="http://schemas.microsoft.com/office/drawing/2014/main" id="{0FA72DB9-4A0F-4A43-8C33-DDDF22BEFB02}"/>
              </a:ext>
            </a:extLst>
          </p:cNvPr>
          <p:cNvPicPr>
            <a:picLocks noChangeAspect="1"/>
          </p:cNvPicPr>
          <p:nvPr/>
        </p:nvPicPr>
        <p:blipFill>
          <a:blip r:embed="rId3"/>
          <a:stretch>
            <a:fillRect/>
          </a:stretch>
        </p:blipFill>
        <p:spPr>
          <a:xfrm>
            <a:off x="5459643" y="1602403"/>
            <a:ext cx="6437083" cy="3289610"/>
          </a:xfrm>
          <a:prstGeom prst="rect">
            <a:avLst/>
          </a:prstGeom>
        </p:spPr>
      </p:pic>
    </p:spTree>
    <p:extLst>
      <p:ext uri="{BB962C8B-B14F-4D97-AF65-F5344CB8AC3E}">
        <p14:creationId xmlns:p14="http://schemas.microsoft.com/office/powerpoint/2010/main" val="4151668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7578055" y="2259440"/>
            <a:ext cx="3794673" cy="1417356"/>
            <a:chOff x="803640" y="3362835"/>
            <a:chExt cx="2059657" cy="1417356"/>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200329"/>
            </a:xfrm>
            <a:prstGeom prst="rect">
              <a:avLst/>
            </a:prstGeom>
            <a:noFill/>
          </p:spPr>
          <p:txBody>
            <a:bodyPr wrap="square" rtlCol="0">
              <a:spAutoFit/>
            </a:bodyPr>
            <a:lstStyle/>
            <a:p>
              <a:pPr algn="l"/>
              <a:r>
                <a:rPr lang="en-ZA" sz="1200" b="0" i="0" u="none" strike="noStrike" baseline="0" dirty="0">
                  <a:latin typeface="CIDFont+F2"/>
                </a:rPr>
                <a:t>data.printTo(node)</a:t>
              </a:r>
            </a:p>
            <a:p>
              <a:pPr algn="l"/>
              <a:r>
                <a:rPr lang="en-US" sz="1200" b="0" i="0" u="none" strike="noStrike" baseline="0" dirty="0">
                  <a:latin typeface="CIDFont+F3"/>
                </a:rPr>
                <a:t>• </a:t>
              </a:r>
              <a:r>
                <a:rPr lang="en-US" sz="1200" b="0" i="0" u="none" strike="noStrike" baseline="0" dirty="0">
                  <a:latin typeface="CIDFont+F1"/>
                </a:rPr>
                <a:t>Sends the data to the node</a:t>
              </a:r>
            </a:p>
            <a:p>
              <a:pPr algn="l"/>
              <a:endParaRPr lang="en-US" sz="1200" b="0" i="0" u="none" strike="noStrike" baseline="0" dirty="0">
                <a:latin typeface="CIDFont+F1"/>
              </a:endParaRPr>
            </a:p>
            <a:p>
              <a:pPr algn="l"/>
              <a:r>
                <a:rPr lang="en-ZA" sz="1200" b="0" i="0" u="none" strike="noStrike" baseline="0" dirty="0">
                  <a:latin typeface="CIDFont+F2"/>
                </a:rPr>
                <a:t>data.printTo(Serial)</a:t>
              </a:r>
            </a:p>
            <a:p>
              <a:pPr algn="l"/>
              <a:r>
                <a:rPr lang="en-US" sz="1200" b="0" i="0" u="none" strike="noStrike" baseline="0" dirty="0">
                  <a:latin typeface="CIDFont+F3"/>
                </a:rPr>
                <a:t>• </a:t>
              </a:r>
              <a:r>
                <a:rPr lang="en-US" sz="1200" b="0" i="0" u="none" strike="noStrike" baseline="0" dirty="0">
                  <a:latin typeface="CIDFont+F1"/>
                </a:rPr>
                <a:t>Prints the serial data to computer</a:t>
              </a:r>
            </a:p>
            <a:p>
              <a:pPr algn="l"/>
              <a:r>
                <a:rPr lang="en-ZA" sz="1200" b="0" i="0" u="none" strike="noStrike" baseline="0" dirty="0">
                  <a:latin typeface="CIDFont+F3"/>
                </a:rPr>
                <a:t>• </a:t>
              </a:r>
              <a:r>
                <a:rPr lang="en-ZA" sz="1200" b="0" i="0" u="none" strike="noStrike" baseline="0" dirty="0">
                  <a:latin typeface="CIDFont+F1"/>
                </a:rPr>
                <a:t>Used for debugging purposes</a:t>
              </a:r>
              <a:endParaRPr lang="en-US" sz="400" dirty="0"/>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a:t>
              </a:r>
            </a:p>
          </p:txBody>
        </p:sp>
      </p:grpSp>
      <p:pic>
        <p:nvPicPr>
          <p:cNvPr id="5" name="Picture 4">
            <a:extLst>
              <a:ext uri="{FF2B5EF4-FFF2-40B4-BE49-F238E27FC236}">
                <a16:creationId xmlns:a16="http://schemas.microsoft.com/office/drawing/2014/main" id="{57B3CA8F-EE13-4F93-8257-C0627A32D243}"/>
              </a:ext>
            </a:extLst>
          </p:cNvPr>
          <p:cNvPicPr>
            <a:picLocks noChangeAspect="1"/>
          </p:cNvPicPr>
          <p:nvPr/>
        </p:nvPicPr>
        <p:blipFill>
          <a:blip r:embed="rId3"/>
          <a:stretch>
            <a:fillRect/>
          </a:stretch>
        </p:blipFill>
        <p:spPr>
          <a:xfrm>
            <a:off x="323529" y="2259440"/>
            <a:ext cx="6147425" cy="3233854"/>
          </a:xfrm>
          <a:prstGeom prst="rect">
            <a:avLst/>
          </a:prstGeom>
        </p:spPr>
      </p:pic>
    </p:spTree>
    <p:extLst>
      <p:ext uri="{BB962C8B-B14F-4D97-AF65-F5344CB8AC3E}">
        <p14:creationId xmlns:p14="http://schemas.microsoft.com/office/powerpoint/2010/main" val="3067348912"/>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4693</TotalTime>
  <Words>1864</Words>
  <Application>Microsoft Macintosh PowerPoint</Application>
  <PresentationFormat>Widescreen</PresentationFormat>
  <Paragraphs>225</Paragraphs>
  <Slides>30</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30</vt:i4>
      </vt:variant>
    </vt:vector>
  </HeadingPairs>
  <TitlesOfParts>
    <vt:vector size="38" baseType="lpstr">
      <vt:lpstr>Arial</vt:lpstr>
      <vt:lpstr>Calibri</vt:lpstr>
      <vt:lpstr>CIDFont+F1</vt:lpstr>
      <vt:lpstr>CIDFont+F2</vt:lpstr>
      <vt:lpstr>CIDFont+F3</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Gustaf Delport</cp:lastModifiedBy>
  <cp:revision>123</cp:revision>
  <dcterms:created xsi:type="dcterms:W3CDTF">2018-04-24T17:14:44Z</dcterms:created>
  <dcterms:modified xsi:type="dcterms:W3CDTF">2021-11-11T11:29:11Z</dcterms:modified>
</cp:coreProperties>
</file>